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95" r:id="rId8"/>
    <p:sldId id="265" r:id="rId9"/>
    <p:sldId id="264" r:id="rId10"/>
    <p:sldId id="259" r:id="rId11"/>
    <p:sldId id="270" r:id="rId12"/>
    <p:sldId id="289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6" r:id="rId22"/>
    <p:sldId id="267" r:id="rId23"/>
    <p:sldId id="268" r:id="rId24"/>
    <p:sldId id="287" r:id="rId25"/>
    <p:sldId id="288" r:id="rId26"/>
    <p:sldId id="263" r:id="rId27"/>
    <p:sldId id="269" r:id="rId28"/>
    <p:sldId id="290" r:id="rId29"/>
    <p:sldId id="291" r:id="rId30"/>
    <p:sldId id="292" r:id="rId31"/>
    <p:sldId id="293" r:id="rId32"/>
    <p:sldId id="294" r:id="rId33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51EDE9"/>
    <a:srgbClr val="70C4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99" d="100"/>
          <a:sy n="99" d="100"/>
        </p:scale>
        <p:origin x="3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1.png"/><Relationship Id="rId18" Type="http://schemas.openxmlformats.org/officeDocument/2006/relationships/image" Target="../media/image1551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1.png"/><Relationship Id="rId17" Type="http://schemas.openxmlformats.org/officeDocument/2006/relationships/image" Target="../media/image1541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1.png"/><Relationship Id="rId3" Type="http://schemas.openxmlformats.org/officeDocument/2006/relationships/image" Target="../media/image1571.png"/><Relationship Id="rId7" Type="http://schemas.openxmlformats.org/officeDocument/2006/relationships/image" Target="../media/image1602.png"/><Relationship Id="rId71" Type="http://schemas.openxmlformats.org/officeDocument/2006/relationships/image" Target="../media/image1581.png"/><Relationship Id="rId2" Type="http://schemas.openxmlformats.org/officeDocument/2006/relationships/image" Target="../media/image174.png"/><Relationship Id="rId70" Type="http://schemas.openxmlformats.org/officeDocument/2006/relationships/image" Target="../media/image1611.png"/><Relationship Id="rId75" Type="http://schemas.openxmlformats.org/officeDocument/2006/relationships/image" Target="../media/image16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1.png"/><Relationship Id="rId5" Type="http://schemas.openxmlformats.org/officeDocument/2006/relationships/image" Target="../media/image176.png"/><Relationship Id="rId73" Type="http://schemas.openxmlformats.org/officeDocument/2006/relationships/image" Target="../media/image1641.png"/><Relationship Id="rId4" Type="http://schemas.openxmlformats.org/officeDocument/2006/relationships/image" Target="../media/image175.png"/><Relationship Id="rId69" Type="http://schemas.openxmlformats.org/officeDocument/2006/relationships/image" Target="../media/image168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0.png"/><Relationship Id="rId80" Type="http://schemas.openxmlformats.org/officeDocument/2006/relationships/image" Target="../media/image1951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0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0.png"/><Relationship Id="rId75" Type="http://schemas.openxmlformats.org/officeDocument/2006/relationships/image" Target="../media/image190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0.png"/><Relationship Id="rId79" Type="http://schemas.openxmlformats.org/officeDocument/2006/relationships/image" Target="../media/image194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1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0.png"/><Relationship Id="rId78" Type="http://schemas.openxmlformats.org/officeDocument/2006/relationships/image" Target="../media/image1930.png"/><Relationship Id="rId81" Type="http://schemas.openxmlformats.org/officeDocument/2006/relationships/image" Target="../media/image1961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0.png"/><Relationship Id="rId77" Type="http://schemas.openxmlformats.org/officeDocument/2006/relationships/image" Target="../media/image1920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1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0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0.png"/><Relationship Id="rId77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0.png"/><Relationship Id="rId77" Type="http://schemas.openxmlformats.org/officeDocument/2006/relationships/image" Target="../media/image225.png"/></Relationships>
</file>

<file path=ppt/slides/_rels/slide25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0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4.png"/><Relationship Id="rId80" Type="http://schemas.openxmlformats.org/officeDocument/2006/relationships/image" Target="../media/image133.png"/><Relationship Id="rId85" Type="http://schemas.openxmlformats.org/officeDocument/2006/relationships/image" Target="../media/image138.png"/><Relationship Id="rId93" Type="http://schemas.openxmlformats.org/officeDocument/2006/relationships/image" Target="../media/image146.png"/><Relationship Id="rId55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image" Target="../media/image121.png"/><Relationship Id="rId76" Type="http://schemas.openxmlformats.org/officeDocument/2006/relationships/image" Target="../media/image128.png"/><Relationship Id="rId84" Type="http://schemas.openxmlformats.org/officeDocument/2006/relationships/image" Target="../media/image137.png"/><Relationship Id="rId89" Type="http://schemas.openxmlformats.org/officeDocument/2006/relationships/image" Target="../media/image142.png"/><Relationship Id="rId97" Type="http://schemas.openxmlformats.org/officeDocument/2006/relationships/image" Target="../media/image151.png"/><Relationship Id="rId59" Type="http://schemas.openxmlformats.org/officeDocument/2006/relationships/image" Target="../media/image111.png"/><Relationship Id="rId67" Type="http://schemas.openxmlformats.org/officeDocument/2006/relationships/image" Target="../media/image119.png"/><Relationship Id="rId71" Type="http://schemas.openxmlformats.org/officeDocument/2006/relationships/image" Target="../media/image1232.png"/><Relationship Id="rId92" Type="http://schemas.openxmlformats.org/officeDocument/2006/relationships/image" Target="../media/image145.png"/><Relationship Id="rId54" Type="http://schemas.openxmlformats.org/officeDocument/2006/relationships/image" Target="../media/image106.png"/><Relationship Id="rId62" Type="http://schemas.openxmlformats.org/officeDocument/2006/relationships/image" Target="../media/image114.png"/><Relationship Id="rId70" Type="http://schemas.openxmlformats.org/officeDocument/2006/relationships/image" Target="../media/image123.png"/><Relationship Id="rId75" Type="http://schemas.openxmlformats.org/officeDocument/2006/relationships/image" Target="../media/image127.png"/><Relationship Id="rId83" Type="http://schemas.openxmlformats.org/officeDocument/2006/relationships/image" Target="../media/image136.png"/><Relationship Id="rId88" Type="http://schemas.openxmlformats.org/officeDocument/2006/relationships/image" Target="../media/image141.png"/><Relationship Id="rId91" Type="http://schemas.openxmlformats.org/officeDocument/2006/relationships/image" Target="../media/image144.png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8.png"/><Relationship Id="rId74" Type="http://schemas.openxmlformats.org/officeDocument/2006/relationships/image" Target="../media/image126.png"/><Relationship Id="rId79" Type="http://schemas.openxmlformats.org/officeDocument/2006/relationships/image" Target="../media/image132.png"/><Relationship Id="rId87" Type="http://schemas.openxmlformats.org/officeDocument/2006/relationships/image" Target="../media/image140.png"/><Relationship Id="rId57" Type="http://schemas.openxmlformats.org/officeDocument/2006/relationships/image" Target="../media/image109.png"/><Relationship Id="rId61" Type="http://schemas.openxmlformats.org/officeDocument/2006/relationships/image" Target="../media/image113.png"/><Relationship Id="rId82" Type="http://schemas.openxmlformats.org/officeDocument/2006/relationships/image" Target="../media/image135.png"/><Relationship Id="rId90" Type="http://schemas.openxmlformats.org/officeDocument/2006/relationships/image" Target="../media/image143.png"/><Relationship Id="rId95" Type="http://schemas.openxmlformats.org/officeDocument/2006/relationships/image" Target="../media/image148.png"/><Relationship Id="rId52" Type="http://schemas.openxmlformats.org/officeDocument/2006/relationships/image" Target="../media/image57.png"/><Relationship Id="rId60" Type="http://schemas.openxmlformats.org/officeDocument/2006/relationships/image" Target="../media/image112.png"/><Relationship Id="rId65" Type="http://schemas.openxmlformats.org/officeDocument/2006/relationships/image" Target="../media/image117.png"/><Relationship Id="rId73" Type="http://schemas.openxmlformats.org/officeDocument/2006/relationships/image" Target="../media/image125.png"/><Relationship Id="rId78" Type="http://schemas.openxmlformats.org/officeDocument/2006/relationships/image" Target="../media/image131.png"/><Relationship Id="rId81" Type="http://schemas.openxmlformats.org/officeDocument/2006/relationships/image" Target="../media/image134.png"/><Relationship Id="rId86" Type="http://schemas.openxmlformats.org/officeDocument/2006/relationships/image" Target="../media/image139.png"/><Relationship Id="rId94" Type="http://schemas.openxmlformats.org/officeDocument/2006/relationships/image" Target="../media/image147.png"/><Relationship Id="rId56" Type="http://schemas.openxmlformats.org/officeDocument/2006/relationships/image" Target="../media/image108.png"/><Relationship Id="rId64" Type="http://schemas.openxmlformats.org/officeDocument/2006/relationships/image" Target="../media/image116.png"/><Relationship Id="rId69" Type="http://schemas.openxmlformats.org/officeDocument/2006/relationships/image" Target="../media/image122.png"/><Relationship Id="rId77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68.png"/><Relationship Id="rId55" Type="http://schemas.openxmlformats.org/officeDocument/2006/relationships/image" Target="../media/image154.png"/><Relationship Id="rId63" Type="http://schemas.openxmlformats.org/officeDocument/2006/relationships/image" Target="../media/image162.png"/><Relationship Id="rId68" Type="http://schemas.openxmlformats.org/officeDocument/2006/relationships/image" Target="../media/image167.png"/><Relationship Id="rId76" Type="http://schemas.openxmlformats.org/officeDocument/2006/relationships/image" Target="../media/image172.png"/><Relationship Id="rId59" Type="http://schemas.openxmlformats.org/officeDocument/2006/relationships/image" Target="../media/image158.png"/><Relationship Id="rId67" Type="http://schemas.openxmlformats.org/officeDocument/2006/relationships/image" Target="../media/image166.png"/><Relationship Id="rId71" Type="http://schemas.openxmlformats.org/officeDocument/2006/relationships/image" Target="../media/image47.png"/><Relationship Id="rId54" Type="http://schemas.openxmlformats.org/officeDocument/2006/relationships/image" Target="../media/image153.png"/><Relationship Id="rId62" Type="http://schemas.openxmlformats.org/officeDocument/2006/relationships/image" Target="../media/image161.png"/><Relationship Id="rId70" Type="http://schemas.openxmlformats.org/officeDocument/2006/relationships/image" Target="../media/image37.png"/><Relationship Id="rId75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52.png"/><Relationship Id="rId58" Type="http://schemas.openxmlformats.org/officeDocument/2006/relationships/image" Target="../media/image157.png"/><Relationship Id="rId66" Type="http://schemas.openxmlformats.org/officeDocument/2006/relationships/image" Target="../media/image165.png"/><Relationship Id="rId74" Type="http://schemas.openxmlformats.org/officeDocument/2006/relationships/image" Target="../media/image170.png"/><Relationship Id="rId57" Type="http://schemas.openxmlformats.org/officeDocument/2006/relationships/image" Target="../media/image156.png"/><Relationship Id="rId61" Type="http://schemas.openxmlformats.org/officeDocument/2006/relationships/image" Target="../media/image160.png"/><Relationship Id="rId52" Type="http://schemas.openxmlformats.org/officeDocument/2006/relationships/image" Target="../media/image57.png"/><Relationship Id="rId60" Type="http://schemas.openxmlformats.org/officeDocument/2006/relationships/image" Target="../media/image159.png"/><Relationship Id="rId65" Type="http://schemas.openxmlformats.org/officeDocument/2006/relationships/image" Target="../media/image164.png"/><Relationship Id="rId73" Type="http://schemas.openxmlformats.org/officeDocument/2006/relationships/image" Target="../media/image169.png"/><Relationship Id="rId56" Type="http://schemas.openxmlformats.org/officeDocument/2006/relationships/image" Target="../media/image155.png"/><Relationship Id="rId64" Type="http://schemas.openxmlformats.org/officeDocument/2006/relationships/image" Target="../media/image163.png"/><Relationship Id="rId69" Type="http://schemas.openxmlformats.org/officeDocument/2006/relationships/image" Target="../media/image36.png"/><Relationship Id="rId77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0.png"/><Relationship Id="rId3" Type="http://schemas.openxmlformats.org/officeDocument/2006/relationships/image" Target="../media/image1290.png"/><Relationship Id="rId55" Type="http://schemas.openxmlformats.org/officeDocument/2006/relationships/image" Target="../media/image1350.png"/><Relationship Id="rId63" Type="http://schemas.openxmlformats.org/officeDocument/2006/relationships/image" Target="../media/image1430.png"/><Relationship Id="rId68" Type="http://schemas.openxmlformats.org/officeDocument/2006/relationships/image" Target="../media/image1450.png"/><Relationship Id="rId59" Type="http://schemas.openxmlformats.org/officeDocument/2006/relationships/image" Target="../media/image1390.png"/><Relationship Id="rId67" Type="http://schemas.openxmlformats.org/officeDocument/2006/relationships/image" Target="../media/image47.png"/><Relationship Id="rId71" Type="http://schemas.openxmlformats.org/officeDocument/2006/relationships/image" Target="../media/image1480.png"/><Relationship Id="rId2" Type="http://schemas.openxmlformats.org/officeDocument/2006/relationships/image" Target="../media/image1110.png"/><Relationship Id="rId54" Type="http://schemas.openxmlformats.org/officeDocument/2006/relationships/image" Target="../media/image1340.png"/><Relationship Id="rId62" Type="http://schemas.openxmlformats.org/officeDocument/2006/relationships/image" Target="../media/image1420.png"/><Relationship Id="rId70" Type="http://schemas.openxmlformats.org/officeDocument/2006/relationships/image" Target="../media/image1470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0.png"/><Relationship Id="rId58" Type="http://schemas.openxmlformats.org/officeDocument/2006/relationships/image" Target="../media/image1380.png"/><Relationship Id="rId66" Type="http://schemas.openxmlformats.org/officeDocument/2006/relationships/image" Target="../media/image37.png"/><Relationship Id="rId5" Type="http://schemas.openxmlformats.org/officeDocument/2006/relationships/image" Target="../media/image1320.png"/><Relationship Id="rId57" Type="http://schemas.openxmlformats.org/officeDocument/2006/relationships/image" Target="../media/image1370.png"/><Relationship Id="rId61" Type="http://schemas.openxmlformats.org/officeDocument/2006/relationships/image" Target="../media/image1410.png"/><Relationship Id="rId52" Type="http://schemas.openxmlformats.org/officeDocument/2006/relationships/image" Target="../media/image57.png"/><Relationship Id="rId60" Type="http://schemas.openxmlformats.org/officeDocument/2006/relationships/image" Target="../media/image1400.png"/><Relationship Id="rId65" Type="http://schemas.openxmlformats.org/officeDocument/2006/relationships/image" Target="../media/image36.png"/><Relationship Id="rId73" Type="http://schemas.openxmlformats.org/officeDocument/2006/relationships/image" Target="../media/image1510.png"/><Relationship Id="rId4" Type="http://schemas.openxmlformats.org/officeDocument/2006/relationships/image" Target="../media/image1310.png"/><Relationship Id="rId56" Type="http://schemas.openxmlformats.org/officeDocument/2006/relationships/image" Target="../media/image1360.png"/><Relationship Id="rId64" Type="http://schemas.openxmlformats.org/officeDocument/2006/relationships/image" Target="../media/image14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94634" y="408393"/>
            <a:ext cx="3590225" cy="4738548"/>
            <a:chOff x="394634" y="408393"/>
            <a:chExt cx="3590225" cy="4738548"/>
          </a:xfrm>
        </p:grpSpPr>
        <p:sp>
          <p:nvSpPr>
            <p:cNvPr id="17" name="Rectangle 16"/>
            <p:cNvSpPr/>
            <p:nvPr/>
          </p:nvSpPr>
          <p:spPr>
            <a:xfrm>
              <a:off x="394634" y="408393"/>
              <a:ext cx="3590225" cy="473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34" y="408393"/>
              <a:ext cx="3161313" cy="2331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27"/>
            <a:stretch/>
          </p:blipFill>
          <p:spPr>
            <a:xfrm>
              <a:off x="404535" y="2815529"/>
              <a:ext cx="3151412" cy="2331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5643" y="48126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Coincident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643" y="289560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Separated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5947" y="2194560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5947" y="459927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90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" y="800859"/>
            <a:ext cx="5050546" cy="3008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927" y="3621734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scheimpflug_principle_mp_1.png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927" y="800859"/>
            <a:ext cx="4804923" cy="27678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502605">
            <a:off x="3433766" y="211600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7" name="TextBox 6"/>
          <p:cNvSpPr txBox="1"/>
          <p:nvPr/>
        </p:nvSpPr>
        <p:spPr>
          <a:xfrm rot="20450588">
            <a:off x="2765407" y="1670614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8" name="TextBox 7"/>
          <p:cNvSpPr txBox="1"/>
          <p:nvPr/>
        </p:nvSpPr>
        <p:spPr>
          <a:xfrm rot="20450588">
            <a:off x="3062357" y="1265616"/>
            <a:ext cx="1593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 (also principal plane H)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2937" y="1214439"/>
            <a:ext cx="54234" cy="60521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52944" y="1623265"/>
            <a:ext cx="104717" cy="23963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81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800859"/>
            <a:ext cx="4971427" cy="3008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scheimpflug_principle_mp_2_00.png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1604966" y="191714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4961" y="90812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5371" y="772193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81375" y="908125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17985" y="102155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07553" y="1909445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03457" y="2017167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87029" y="2111746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91281" y="2160938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75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302223" y="4276986"/>
            <a:ext cx="4479721" cy="213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agittalPlaneBack"/>
          <p:cNvSpPr/>
          <p:nvPr/>
        </p:nvSpPr>
        <p:spPr>
          <a:xfrm>
            <a:off x="666517" y="4861970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MeridionalPlaneBottom"/>
          <p:cNvGrpSpPr/>
          <p:nvPr/>
        </p:nvGrpSpPr>
        <p:grpSpPr>
          <a:xfrm>
            <a:off x="495135" y="5346345"/>
            <a:ext cx="4114800" cy="792480"/>
            <a:chOff x="6110486" y="3672326"/>
            <a:chExt cx="4114800" cy="792480"/>
          </a:xfrm>
        </p:grpSpPr>
        <p:sp>
          <p:nvSpPr>
            <p:cNvPr id="173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75" name="Straight Arrow Connector 174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TextBox 17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02" name="MeridionalPlaneTop"/>
          <p:cNvGrpSpPr/>
          <p:nvPr/>
        </p:nvGrpSpPr>
        <p:grpSpPr>
          <a:xfrm>
            <a:off x="495135" y="4592600"/>
            <a:ext cx="4114800" cy="792480"/>
            <a:chOff x="4934225" y="2918581"/>
            <a:chExt cx="4114800" cy="792480"/>
          </a:xfrm>
        </p:grpSpPr>
        <p:sp>
          <p:nvSpPr>
            <p:cNvPr id="171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103" name="rays and axis"/>
          <p:cNvGrpSpPr/>
          <p:nvPr/>
        </p:nvGrpSpPr>
        <p:grpSpPr>
          <a:xfrm>
            <a:off x="280965" y="4555284"/>
            <a:ext cx="4549139" cy="1515155"/>
            <a:chOff x="314302" y="2878884"/>
            <a:chExt cx="4549139" cy="1515155"/>
          </a:xfrm>
          <a:scene3d>
            <a:camera prst="isometricOffAxis2Left"/>
            <a:lightRig rig="threePt" dir="t"/>
          </a:scene3d>
        </p:grpSpPr>
        <p:cxnSp>
          <p:nvCxnSpPr>
            <p:cNvPr id="123" name="Straight Arrow Connector 122"/>
            <p:cNvCxnSpPr/>
            <p:nvPr/>
          </p:nvCxnSpPr>
          <p:spPr>
            <a:xfrm flipV="1">
              <a:off x="3495562" y="3325424"/>
              <a:ext cx="0" cy="36576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2366849" y="3234936"/>
              <a:ext cx="0" cy="45720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2363590" y="3636735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3497066" y="3636735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46714" y="3692366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528859" y="3684375"/>
              <a:ext cx="0" cy="393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4637309" y="4201111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 Box 15"/>
                <p:cNvSpPr txBox="1"/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 Box 15"/>
                <p:cNvSpPr txBox="1"/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Oval 131"/>
            <p:cNvSpPr/>
            <p:nvPr/>
          </p:nvSpPr>
          <p:spPr>
            <a:xfrm>
              <a:off x="3467798" y="366530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/>
                <p:cNvSpPr txBox="1"/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Arc 134"/>
            <p:cNvSpPr>
              <a:spLocks noChangeAspect="1"/>
            </p:cNvSpPr>
            <p:nvPr/>
          </p:nvSpPr>
          <p:spPr>
            <a:xfrm>
              <a:off x="2022392" y="3450425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/>
            <p:cNvSpPr>
              <a:spLocks noChangeAspect="1"/>
            </p:cNvSpPr>
            <p:nvPr/>
          </p:nvSpPr>
          <p:spPr>
            <a:xfrm>
              <a:off x="3389795" y="3497304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498615" y="287888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>
              <a:off x="4611687" y="4193410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525307" y="4001023"/>
              <a:ext cx="1837944" cy="115535"/>
              <a:chOff x="1102904" y="1262591"/>
              <a:chExt cx="1842047" cy="115535"/>
            </a:xfrm>
          </p:grpSpPr>
          <p:cxnSp>
            <p:nvCxnSpPr>
              <p:cNvPr id="169" name="Straight Connector 16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3493520" y="4278504"/>
              <a:ext cx="1144713" cy="115535"/>
              <a:chOff x="2605298" y="1651989"/>
              <a:chExt cx="1144713" cy="115535"/>
            </a:xfrm>
          </p:grpSpPr>
          <p:cxnSp>
            <p:nvCxnSpPr>
              <p:cNvPr id="167" name="Straight Connector 1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3" name="Group 142"/>
            <p:cNvGrpSpPr/>
            <p:nvPr/>
          </p:nvGrpSpPr>
          <p:grpSpPr>
            <a:xfrm>
              <a:off x="2339176" y="3659269"/>
              <a:ext cx="59855" cy="58879"/>
              <a:chOff x="2398645" y="3863270"/>
              <a:chExt cx="59855" cy="58879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7050" y="2908300"/>
              <a:ext cx="1846580" cy="783838"/>
              <a:chOff x="527050" y="2908300"/>
              <a:chExt cx="1846580" cy="783838"/>
            </a:xfrm>
          </p:grpSpPr>
          <p:cxnSp>
            <p:nvCxnSpPr>
              <p:cNvPr id="163" name="Straight Connector 162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Isosceles Triangle 163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5" name="Straight Connector 144"/>
            <p:cNvCxnSpPr/>
            <p:nvPr/>
          </p:nvCxnSpPr>
          <p:spPr>
            <a:xfrm>
              <a:off x="3494764" y="3696114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145"/>
            <p:cNvSpPr>
              <a:spLocks noChangeAspect="1"/>
            </p:cNvSpPr>
            <p:nvPr/>
          </p:nvSpPr>
          <p:spPr>
            <a:xfrm rot="6900000">
              <a:off x="4174651" y="3990924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528523" y="2930138"/>
              <a:ext cx="0" cy="75895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638562" y="3692139"/>
              <a:ext cx="0" cy="51206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 Box 15"/>
                <p:cNvSpPr txBox="1"/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Connector 149"/>
            <p:cNvCxnSpPr/>
            <p:nvPr/>
          </p:nvCxnSpPr>
          <p:spPr>
            <a:xfrm>
              <a:off x="3497307" y="3318798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Arc 150"/>
            <p:cNvSpPr>
              <a:spLocks noChangeAspect="1"/>
            </p:cNvSpPr>
            <p:nvPr/>
          </p:nvSpPr>
          <p:spPr>
            <a:xfrm flipH="1">
              <a:off x="440710" y="3468033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600000">
              <a:off x="3992240" y="345717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528239" y="3238652"/>
              <a:ext cx="1843372" cy="455379"/>
              <a:chOff x="528239" y="3238652"/>
              <a:chExt cx="1843372" cy="45537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Isosceles Triangle 161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 Box 15"/>
                <p:cNvSpPr txBox="1"/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Arc 156"/>
            <p:cNvSpPr>
              <a:spLocks noChangeAspect="1"/>
            </p:cNvSpPr>
            <p:nvPr/>
          </p:nvSpPr>
          <p:spPr>
            <a:xfrm>
              <a:off x="4245301" y="344205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 Box 15"/>
                <p:cNvSpPr txBox="1"/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 Box 15"/>
                <p:cNvSpPr txBox="1"/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OpticalAxis"/>
            <p:cNvSpPr txBox="1"/>
            <p:nvPr/>
          </p:nvSpPr>
          <p:spPr>
            <a:xfrm>
              <a:off x="2450827" y="3527226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</p:grpSp>
      <p:grpSp>
        <p:nvGrpSpPr>
          <p:cNvPr id="105" name="SagittalPlaneFront"/>
          <p:cNvGrpSpPr/>
          <p:nvPr/>
        </p:nvGrpSpPr>
        <p:grpSpPr>
          <a:xfrm>
            <a:off x="207886" y="5082950"/>
            <a:ext cx="4227196" cy="792480"/>
            <a:chOff x="5922881" y="1620127"/>
            <a:chExt cx="4227196" cy="792480"/>
          </a:xfrm>
        </p:grpSpPr>
        <p:sp>
          <p:nvSpPr>
            <p:cNvPr id="106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764678" y="4323002"/>
            <a:ext cx="922486" cy="304836"/>
            <a:chOff x="3831353" y="2889490"/>
            <a:chExt cx="922486" cy="304836"/>
          </a:xfrm>
        </p:grpSpPr>
        <p:sp>
          <p:nvSpPr>
            <p:cNvPr id="182" name="TextBox 181"/>
            <p:cNvSpPr txBox="1"/>
            <p:nvPr/>
          </p:nvSpPr>
          <p:spPr>
            <a:xfrm>
              <a:off x="4107516" y="288949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Isosceles Triangle 189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4" name="Rounded Rectangle 183"/>
            <p:cNvSpPr/>
            <p:nvPr/>
          </p:nvSpPr>
          <p:spPr>
            <a:xfrm>
              <a:off x="3831353" y="2921328"/>
              <a:ext cx="859710" cy="26002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107508" y="2994271"/>
              <a:ext cx="6463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Marginal ray</a:t>
              </a: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3877470" y="3080312"/>
              <a:ext cx="256032" cy="45720"/>
              <a:chOff x="3948921" y="2975531"/>
              <a:chExt cx="256032" cy="45720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Isosceles Triangle 187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902252"/>
            <a:ext cx="4971427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scheimpflug_principle_mp_2_01.png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539524" y="248686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5878" y="15082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980" y="13868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56984" y="15227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48902" y="16217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848040" y="2660322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45942" y="2776488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41690" y="3050537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645942" y="3099729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02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object points towards the front focal point</a:t>
            </a:r>
          </a:p>
        </p:txBody>
      </p:sp>
    </p:spTree>
    <p:extLst>
      <p:ext uri="{BB962C8B-B14F-4D97-AF65-F5344CB8AC3E}">
        <p14:creationId xmlns:p14="http://schemas.microsoft.com/office/powerpoint/2010/main" val="24154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5" y="902252"/>
            <a:ext cx="4610449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scheimpflug_principle_mp_2_02.png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466818" y="236434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2828" y="14320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7930" y="13106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64884" y="14465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75852" y="15455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16739" y="2500949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14641" y="2604415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16739" y="2895228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20991" y="2944420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17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image points towards the back focal point</a:t>
            </a:r>
          </a:p>
        </p:txBody>
      </p:sp>
    </p:spTree>
    <p:extLst>
      <p:ext uri="{BB962C8B-B14F-4D97-AF65-F5344CB8AC3E}">
        <p14:creationId xmlns:p14="http://schemas.microsoft.com/office/powerpoint/2010/main" val="336067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>
                <a:solidFill>
                  <a:srgbClr val="0096FF"/>
                </a:solidFill>
              </a:rPr>
              <a:t>Scheimpflug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73" y="5025992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Pupil planes extended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810"/>
            <a:ext cx="5486400" cy="32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 hidden="1"/>
          <p:cNvGrpSpPr>
            <a:grpSpLocks noChangeAspect="1"/>
          </p:cNvGrpSpPr>
          <p:nvPr/>
        </p:nvGrpSpPr>
        <p:grpSpPr>
          <a:xfrm rot="20984220">
            <a:off x="2239623" y="3412149"/>
            <a:ext cx="659262" cy="685775"/>
            <a:chOff x="3025071" y="2316875"/>
            <a:chExt cx="659262" cy="685775"/>
          </a:xfrm>
        </p:grpSpPr>
        <p:cxnSp>
          <p:nvCxnSpPr>
            <p:cNvPr id="503" name="Straight Arrow Connector 502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3.6 modified for AO journal </a:t>
            </a:r>
            <a:endParaRPr lang="en-US" dirty="0"/>
          </a:p>
        </p:txBody>
      </p:sp>
      <p:cxnSp>
        <p:nvCxnSpPr>
          <p:cNvPr id="280" name="Straight Arrow Connector 279" hidden="1"/>
          <p:cNvCxnSpPr/>
          <p:nvPr/>
        </p:nvCxnSpPr>
        <p:spPr>
          <a:xfrm flipV="1">
            <a:off x="4884795" y="4324351"/>
            <a:ext cx="434918" cy="93870"/>
          </a:xfrm>
          <a:prstGeom prst="straightConnector1">
            <a:avLst/>
          </a:prstGeom>
          <a:ln w="9525">
            <a:solidFill>
              <a:srgbClr val="1C87FC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 hidden="1"/>
          <p:cNvCxnSpPr/>
          <p:nvPr/>
        </p:nvCxnSpPr>
        <p:spPr>
          <a:xfrm rot="164208" flipV="1">
            <a:off x="4898489" y="4047342"/>
            <a:ext cx="0" cy="365760"/>
          </a:xfrm>
          <a:prstGeom prst="straightConnector1">
            <a:avLst/>
          </a:prstGeom>
          <a:ln w="9525">
            <a:solidFill>
              <a:srgbClr val="00B050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 hidden="1"/>
              <p:cNvSpPr txBox="1"/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4" name="TextBox 283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 hidden="1"/>
              <p:cNvSpPr txBox="1"/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1C87FC"/>
                  </a:solidFill>
                </a:endParaRPr>
              </a:p>
            </p:txBody>
          </p:sp>
        </mc:Choice>
        <mc:Fallback xmlns="">
          <p:sp>
            <p:nvSpPr>
              <p:cNvPr id="285" name="TextBox 284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CameraFramePlaneBotLeft" hidden="1"/>
          <p:cNvSpPr/>
          <p:nvPr/>
        </p:nvSpPr>
        <p:spPr>
          <a:xfrm>
            <a:off x="126347" y="4415280"/>
            <a:ext cx="2863332" cy="759970"/>
          </a:xfrm>
          <a:prstGeom prst="rect">
            <a:avLst/>
          </a:prstGeom>
          <a:solidFill>
            <a:schemeClr val="bg2">
              <a:alpha val="17000"/>
            </a:schemeClr>
          </a:solidFill>
          <a:ln w="3175">
            <a:gradFill>
              <a:gsLst>
                <a:gs pos="2000">
                  <a:schemeClr val="bg2">
                    <a:alpha val="0"/>
                  </a:schemeClr>
                </a:gs>
                <a:gs pos="2000">
                  <a:schemeClr val="tx1">
                    <a:lumMod val="50000"/>
                    <a:lumOff val="50000"/>
                    <a:alpha val="24000"/>
                  </a:schemeClr>
                </a:gs>
                <a:gs pos="99000">
                  <a:schemeClr val="tx1">
                    <a:lumMod val="50000"/>
                    <a:lumOff val="50000"/>
                    <a:alpha val="24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CameraFramePlaneTopLeft" hidden="1"/>
          <p:cNvSpPr/>
          <p:nvPr/>
        </p:nvSpPr>
        <p:spPr>
          <a:xfrm>
            <a:off x="126347" y="3661531"/>
            <a:ext cx="2858570" cy="754894"/>
          </a:xfrm>
          <a:prstGeom prst="rect">
            <a:avLst/>
          </a:prstGeom>
          <a:solidFill>
            <a:schemeClr val="bg2">
              <a:alpha val="17000"/>
            </a:schemeClr>
          </a:solidFill>
          <a:ln w="3175">
            <a:gradFill>
              <a:gsLst>
                <a:gs pos="2000">
                  <a:schemeClr val="bg2">
                    <a:alpha val="0"/>
                  </a:schemeClr>
                </a:gs>
                <a:gs pos="2000">
                  <a:schemeClr val="tx1">
                    <a:lumMod val="50000"/>
                    <a:lumOff val="50000"/>
                    <a:alpha val="24000"/>
                  </a:schemeClr>
                </a:gs>
                <a:gs pos="100000">
                  <a:schemeClr val="tx1">
                    <a:lumMod val="50000"/>
                    <a:lumOff val="50000"/>
                    <a:alpha val="24000"/>
                  </a:schemeClr>
                </a:gs>
                <a:gs pos="57000">
                  <a:schemeClr val="tx1">
                    <a:lumMod val="50000"/>
                    <a:lumOff val="50000"/>
                    <a:alpha val="2400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 hidden="1"/>
              <p:cNvSpPr txBox="1"/>
              <p:nvPr/>
            </p:nvSpPr>
            <p:spPr>
              <a:xfrm rot="21480000">
                <a:off x="4644502" y="4703982"/>
                <a:ext cx="6087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TextBox 320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4644502" y="4703982"/>
                <a:ext cx="608751" cy="246221"/>
              </a:xfrm>
              <a:prstGeom prst="rect">
                <a:avLst/>
              </a:prstGeom>
              <a:blipFill>
                <a:blip r:embed="rId55"/>
                <a:stretch>
                  <a:fillRect r="-1078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CameraFramePlaneBotRight" hidden="1"/>
          <p:cNvSpPr/>
          <p:nvPr/>
        </p:nvSpPr>
        <p:spPr>
          <a:xfrm>
            <a:off x="2986712" y="4418455"/>
            <a:ext cx="1810512" cy="756795"/>
          </a:xfrm>
          <a:prstGeom prst="rect">
            <a:avLst/>
          </a:prstGeom>
          <a:solidFill>
            <a:schemeClr val="bg2">
              <a:alpha val="21000"/>
            </a:schemeClr>
          </a:solidFill>
          <a:ln w="6477">
            <a:gradFill>
              <a:gsLst>
                <a:gs pos="49000">
                  <a:schemeClr val="bg2">
                    <a:alpha val="0"/>
                  </a:schemeClr>
                </a:gs>
                <a:gs pos="49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</a:gsLst>
              <a:lin ang="40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CameraFramePlaneTopRight" hidden="1"/>
          <p:cNvSpPr/>
          <p:nvPr/>
        </p:nvSpPr>
        <p:spPr>
          <a:xfrm>
            <a:off x="2986712" y="3661531"/>
            <a:ext cx="1810512" cy="758952"/>
          </a:xfrm>
          <a:prstGeom prst="rect">
            <a:avLst/>
          </a:prstGeom>
          <a:solidFill>
            <a:schemeClr val="bg2">
              <a:alpha val="21000"/>
            </a:schemeClr>
          </a:solidFill>
          <a:ln w="6477">
            <a:gradFill>
              <a:gsLst>
                <a:gs pos="50000">
                  <a:schemeClr val="bg2"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</a:gsLst>
              <a:lin ang="1755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37379" y="3030583"/>
            <a:ext cx="9067079" cy="2731109"/>
            <a:chOff x="-37379" y="3030583"/>
            <a:chExt cx="9067079" cy="2731109"/>
          </a:xfrm>
        </p:grpSpPr>
        <p:sp>
          <p:nvSpPr>
            <p:cNvPr id="277" name="white canvas"/>
            <p:cNvSpPr/>
            <p:nvPr/>
          </p:nvSpPr>
          <p:spPr>
            <a:xfrm>
              <a:off x="82020" y="3068160"/>
              <a:ext cx="894768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44127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5495" y="44131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3314574"/>
              <a:ext cx="1670529" cy="2194560"/>
              <a:chOff x="4054797" y="2666874"/>
              <a:chExt cx="1670529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179710" y="2680644"/>
                <a:ext cx="1545616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SENSOR </a:t>
                </a:r>
                <a:r>
                  <a:rPr lang="en-US" sz="9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PLANE</a:t>
                </a:r>
              </a:p>
            </p:txBody>
          </p:sp>
        </p:grpSp>
        <p:cxnSp>
          <p:nvCxnSpPr>
            <p:cNvPr id="220" name="Position of Object plane Pivot"/>
            <p:cNvCxnSpPr/>
            <p:nvPr/>
          </p:nvCxnSpPr>
          <p:spPr>
            <a:xfrm flipH="1" flipV="1">
              <a:off x="791965" y="4430765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43942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6874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Connector 224"/>
            <p:cNvCxnSpPr>
              <a:cxnSpLocks/>
            </p:cNvCxnSpPr>
            <p:nvPr/>
          </p:nvCxnSpPr>
          <p:spPr>
            <a:xfrm>
              <a:off x="789130" y="5231990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Object plane"/>
            <p:cNvGrpSpPr/>
            <p:nvPr/>
          </p:nvGrpSpPr>
          <p:grpSpPr>
            <a:xfrm>
              <a:off x="-37379" y="3322923"/>
              <a:ext cx="1645920" cy="2194560"/>
              <a:chOff x="-28574" y="2671631"/>
              <a:chExt cx="1645920" cy="2194560"/>
            </a:xfrm>
          </p:grpSpPr>
          <p:grpSp>
            <p:nvGrpSpPr>
              <p:cNvPr id="159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cxnSp>
              <p:nvCxnSpPr>
                <p:cNvPr id="163" name="Straight Connector 162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800100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bg1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grpSp>
          <p:nvGrpSpPr>
            <p:cNvPr id="289" name="MeridionalPlaneBot"/>
            <p:cNvGrpSpPr/>
            <p:nvPr/>
          </p:nvGrpSpPr>
          <p:grpSpPr>
            <a:xfrm>
              <a:off x="245482" y="44611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44162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Object plane pivot"/>
            <p:cNvGrpSpPr/>
            <p:nvPr/>
          </p:nvGrpSpPr>
          <p:grpSpPr>
            <a:xfrm>
              <a:off x="765362" y="4387898"/>
              <a:ext cx="56010" cy="56010"/>
              <a:chOff x="3011758" y="4033638"/>
              <a:chExt cx="56010" cy="56010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032810" y="4052309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/>
                <p:cNvSpPr txBox="1"/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72" name="TextBox 2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ObjectPlaneFrameCenter"/>
                <p:cNvSpPr txBox="1"/>
                <p:nvPr/>
              </p:nvSpPr>
              <p:spPr>
                <a:xfrm>
                  <a:off x="483685" y="4193110"/>
                  <a:ext cx="4024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Object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85" y="4193110"/>
                  <a:ext cx="402482" cy="246221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MeridionalPlaneTop"/>
            <p:cNvGrpSpPr/>
            <p:nvPr/>
          </p:nvGrpSpPr>
          <p:grpSpPr>
            <a:xfrm rot="21480000">
              <a:off x="343059" y="37124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40692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840947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5316221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5316221"/>
                  <a:ext cx="278217" cy="246221"/>
                </a:xfrm>
                <a:prstGeom prst="rect">
                  <a:avLst/>
                </a:prstGeom>
                <a:blipFill>
                  <a:blip r:embed="rId58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33051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8806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6990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41480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41055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10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42915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blipFill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blipFill>
                  <a:blip r:embed="rId63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43068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516331" y="4522995"/>
              <a:ext cx="1199522" cy="259538"/>
              <a:chOff x="3516331" y="4522995"/>
              <a:chExt cx="1199522" cy="259538"/>
            </a:xfrm>
          </p:grpSpPr>
          <p:cxnSp>
            <p:nvCxnSpPr>
              <p:cNvPr id="152" name="Straight Arrow Connector 151"/>
              <p:cNvCxnSpPr>
                <a:cxnSpLocks noChangeAspect="1"/>
              </p:cNvCxnSpPr>
              <p:nvPr/>
            </p:nvCxnSpPr>
            <p:spPr>
              <a:xfrm rot="21360000" flipV="1">
                <a:off x="3516331" y="4637727"/>
                <a:ext cx="1199522" cy="144806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/>
                  <p:cNvSpPr txBox="1"/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3" name="TextBox 1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41193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40900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8148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45006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8" name="chief ray (output)"/>
            <p:cNvCxnSpPr/>
            <p:nvPr/>
          </p:nvCxnSpPr>
          <p:spPr>
            <a:xfrm>
              <a:off x="3515581" y="4319975"/>
              <a:ext cx="1190821" cy="523805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marginal ray (output)"/>
            <p:cNvGrpSpPr/>
            <p:nvPr/>
          </p:nvGrpSpPr>
          <p:grpSpPr>
            <a:xfrm>
              <a:off x="3492899" y="3692791"/>
              <a:ext cx="1192255" cy="404800"/>
              <a:chOff x="2653394" y="2697311"/>
              <a:chExt cx="1192255" cy="404800"/>
            </a:xfrm>
          </p:grpSpPr>
          <p:cxnSp>
            <p:nvCxnSpPr>
              <p:cNvPr id="231" name="Straight Connector 230"/>
              <p:cNvCxnSpPr>
                <a:cxnSpLocks/>
              </p:cNvCxnSpPr>
              <p:nvPr/>
            </p:nvCxnSpPr>
            <p:spPr>
              <a:xfrm>
                <a:off x="2653394" y="2697311"/>
                <a:ext cx="1192255" cy="404800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Isosceles Triangle 232"/>
              <p:cNvSpPr>
                <a:spLocks noChangeAspect="1"/>
              </p:cNvSpPr>
              <p:nvPr/>
            </p:nvSpPr>
            <p:spPr>
              <a:xfrm rot="6600000">
                <a:off x="3148328" y="283806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45500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1090670" y="4648400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322" name="Group 321"/>
            <p:cNvGrpSpPr/>
            <p:nvPr/>
          </p:nvGrpSpPr>
          <p:grpSpPr>
            <a:xfrm rot="21360000">
              <a:off x="2454607" y="477837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599494" y="4926729"/>
              <a:ext cx="1869525" cy="394223"/>
              <a:chOff x="599494" y="4926729"/>
              <a:chExt cx="1869525" cy="394223"/>
            </a:xfrm>
          </p:grpSpPr>
          <p:cxnSp>
            <p:nvCxnSpPr>
              <p:cNvPr id="154" name="Straight Arrow Connector 153"/>
              <p:cNvCxnSpPr>
                <a:cxnSpLocks noChangeAspect="1"/>
              </p:cNvCxnSpPr>
              <p:nvPr/>
            </p:nvCxnSpPr>
            <p:spPr>
              <a:xfrm rot="21360000" flipV="1">
                <a:off x="599494" y="5095273"/>
                <a:ext cx="1869525" cy="225679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/>
                  <p:cNvSpPr txBox="1"/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5" name="TextBox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587886" y="4672291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587886" y="4672291"/>
                  <a:ext cx="349904" cy="246221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082819" y="4574528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082819" y="4574528"/>
                  <a:ext cx="349903" cy="254685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5095523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5095523"/>
                  <a:ext cx="334772" cy="246221"/>
                </a:xfrm>
                <a:prstGeom prst="rect">
                  <a:avLst/>
                </a:prstGeom>
                <a:blipFill>
                  <a:blip r:embed="rId70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Arc 237"/>
            <p:cNvSpPr>
              <a:spLocks noChangeAspect="1"/>
            </p:cNvSpPr>
            <p:nvPr/>
          </p:nvSpPr>
          <p:spPr>
            <a:xfrm>
              <a:off x="4415722" y="389578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9283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44138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SagittalPlaneFront"/>
            <p:cNvSpPr/>
            <p:nvPr/>
          </p:nvSpPr>
          <p:spPr>
            <a:xfrm rot="21480000">
              <a:off x="663049" y="4307576"/>
              <a:ext cx="2659184" cy="914396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6985">
              <a:gradFill>
                <a:gsLst>
                  <a:gs pos="0">
                    <a:schemeClr val="tx1">
                      <a:lumMod val="50000"/>
                      <a:lumOff val="50000"/>
                      <a:alpha val="80000"/>
                    </a:schemeClr>
                  </a:gs>
                  <a:gs pos="35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bg1">
                      <a:lumMod val="75000"/>
                      <a:alpha val="0"/>
                    </a:schemeClr>
                  </a:gs>
                </a:gsLst>
                <a:lin ang="2100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text_meriplane"/>
            <p:cNvSpPr txBox="1"/>
            <p:nvPr/>
          </p:nvSpPr>
          <p:spPr>
            <a:xfrm rot="21480000">
              <a:off x="854206" y="4850937"/>
              <a:ext cx="1268879" cy="230832"/>
            </a:xfrm>
            <a:prstGeom prst="rect">
              <a:avLst/>
            </a:prstGeom>
            <a:noFill/>
            <a:scene3d>
              <a:camera prst="isometricOffAxis1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  <p:grpSp>
          <p:nvGrpSpPr>
            <p:cNvPr id="21" name="Marginal ray (input)"/>
            <p:cNvGrpSpPr/>
            <p:nvPr/>
          </p:nvGrpSpPr>
          <p:grpSpPr>
            <a:xfrm>
              <a:off x="595070" y="3876183"/>
              <a:ext cx="1826560" cy="991677"/>
              <a:chOff x="595070" y="3876183"/>
              <a:chExt cx="1826560" cy="991677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 flipV="1">
                <a:off x="595070" y="3876183"/>
                <a:ext cx="1826560" cy="991677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Isosceles Triangle 248"/>
              <p:cNvSpPr>
                <a:spLocks noChangeAspect="1"/>
              </p:cNvSpPr>
              <p:nvPr/>
            </p:nvSpPr>
            <p:spPr>
              <a:xfrm rot="3686579">
                <a:off x="1293992" y="443243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chief ray (input)"/>
            <p:cNvCxnSpPr/>
            <p:nvPr/>
          </p:nvCxnSpPr>
          <p:spPr>
            <a:xfrm>
              <a:off x="574933" y="4117499"/>
              <a:ext cx="1873598" cy="410070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42715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2850526" y="3868018"/>
              <a:ext cx="637111" cy="764364"/>
              <a:chOff x="7949953" y="848592"/>
              <a:chExt cx="637111" cy="764364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7111" cy="735524"/>
                <a:chOff x="3056010" y="2284667"/>
                <a:chExt cx="637111" cy="735524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7" name="TextBox 4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blipFill>
                      <a:blip r:embed="rId71"/>
                      <a:stretch>
                        <a:fillRect r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8" name="TextBox 4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blipFill>
                      <a:blip r:embed="rId72"/>
                      <a:stretch>
                        <a:fillRect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1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4" name="TextBox 4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43866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41183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709200" y="5313556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200" y="5313556"/>
                  <a:ext cx="281424" cy="246221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6" name="Origi-pivot"/>
            <p:cNvGrpSpPr/>
            <p:nvPr/>
          </p:nvGrpSpPr>
          <p:grpSpPr>
            <a:xfrm>
              <a:off x="2957774" y="43866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0429" y="4052309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63816" y="4587425"/>
                  <a:ext cx="24925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63816" y="4587425"/>
                  <a:ext cx="249253" cy="246221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5438118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5239644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43866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2810" y="4054690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1345" y="3095843"/>
              <a:ext cx="930501" cy="420581"/>
              <a:chOff x="81345" y="3095843"/>
              <a:chExt cx="930501" cy="420581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345" y="3095843"/>
                <a:ext cx="930501" cy="304836"/>
                <a:chOff x="3831353" y="2889490"/>
                <a:chExt cx="930501" cy="304836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107516" y="2889490"/>
                  <a:ext cx="52290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Chief ray</a:t>
                  </a:r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3877478" y="2975531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9" name="Straight Connector 148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F520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Isosceles Triangle 149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F52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4" name="Rounded Rectangle 183"/>
                <p:cNvSpPr/>
                <p:nvPr/>
              </p:nvSpPr>
              <p:spPr>
                <a:xfrm>
                  <a:off x="3831353" y="2921328"/>
                  <a:ext cx="859710" cy="260022"/>
                </a:xfrm>
                <a:prstGeom prst="roundRect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4107508" y="2994271"/>
                  <a:ext cx="65434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Marginal ray</a:t>
                  </a:r>
                </a:p>
              </p:txBody>
            </p:sp>
            <p:grpSp>
              <p:nvGrpSpPr>
                <p:cNvPr id="146" name="Group 145"/>
                <p:cNvGrpSpPr/>
                <p:nvPr/>
              </p:nvGrpSpPr>
              <p:grpSpPr>
                <a:xfrm>
                  <a:off x="3877470" y="3080312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0096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Isosceles Triangle 147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009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466" name="Rounded Rectangle 465"/>
              <p:cNvSpPr/>
              <p:nvPr/>
            </p:nvSpPr>
            <p:spPr>
              <a:xfrm>
                <a:off x="81692" y="3241045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227828" y="3388391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0429" y="4052309"/>
                  <a:ext cx="18288" cy="182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355473" y="3316369"/>
                <a:ext cx="41069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Arc 231"/>
            <p:cNvSpPr>
              <a:spLocks noChangeAspect="1"/>
            </p:cNvSpPr>
            <p:nvPr/>
          </p:nvSpPr>
          <p:spPr>
            <a:xfrm flipH="1">
              <a:off x="484881" y="4555437"/>
              <a:ext cx="448080" cy="448080"/>
            </a:xfrm>
            <a:prstGeom prst="arc">
              <a:avLst>
                <a:gd name="adj1" fmla="val 10457222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 Box 15"/>
                <p:cNvSpPr txBox="1"/>
                <p:nvPr/>
              </p:nvSpPr>
              <p:spPr>
                <a:xfrm flipH="1">
                  <a:off x="2372681" y="3892850"/>
                  <a:ext cx="360405" cy="36410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3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2681" y="3892850"/>
                  <a:ext cx="360405" cy="364101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 Box 15"/>
                <p:cNvSpPr txBox="1"/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blipFill>
                  <a:blip r:embed="rId78"/>
                  <a:stretch>
                    <a:fillRect r="-181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>
              <a:off x="124589" y="3676772"/>
              <a:ext cx="1069134" cy="1236448"/>
            </a:xfrm>
            <a:prstGeom prst="arc">
              <a:avLst>
                <a:gd name="adj1" fmla="val 5787066"/>
                <a:gd name="adj2" fmla="val 10365423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normalToObjectPlane"/>
            <p:cNvCxnSpPr>
              <a:endCxn id="191" idx="2"/>
            </p:cNvCxnSpPr>
            <p:nvPr/>
          </p:nvCxnSpPr>
          <p:spPr>
            <a:xfrm>
              <a:off x="788914" y="3515936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sm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NormalToImagePlane"/>
                <p:cNvSpPr txBox="1"/>
                <p:nvPr/>
              </p:nvSpPr>
              <p:spPr>
                <a:xfrm>
                  <a:off x="904649" y="3461344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49" y="3461344"/>
                  <a:ext cx="323550" cy="215444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44551" y="5193729"/>
              <a:ext cx="436564" cy="514684"/>
              <a:chOff x="6162222" y="3812157"/>
              <a:chExt cx="436564" cy="514684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62222" y="3812157"/>
                <a:ext cx="1571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88453" y="3897089"/>
                <a:ext cx="1000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347624" y="5515471"/>
                  <a:ext cx="115426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rgbClr val="FF335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rgbClr val="FF335A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624" y="5515471"/>
                  <a:ext cx="1154260" cy="246221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Arc 193"/>
            <p:cNvSpPr/>
            <p:nvPr/>
          </p:nvSpPr>
          <p:spPr>
            <a:xfrm>
              <a:off x="3635583" y="4219303"/>
              <a:ext cx="1079651" cy="1427191"/>
            </a:xfrm>
            <a:prstGeom prst="arc">
              <a:avLst>
                <a:gd name="adj1" fmla="val 21141715"/>
                <a:gd name="adj2" fmla="val 4918480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triangle" w="sm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764904" y="3729797"/>
                  <a:ext cx="902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rgbClr val="3A9A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04" y="3729797"/>
                  <a:ext cx="902325" cy="246221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Arc 195"/>
            <p:cNvSpPr/>
            <p:nvPr/>
          </p:nvSpPr>
          <p:spPr>
            <a:xfrm flipH="1">
              <a:off x="532363" y="3856197"/>
              <a:ext cx="791879" cy="810652"/>
            </a:xfrm>
            <a:prstGeom prst="arc">
              <a:avLst>
                <a:gd name="adj1" fmla="val 17039328"/>
                <a:gd name="adj2" fmla="val 20005422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261123" y="3322221"/>
              <a:ext cx="105828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17B2B6"/>
                  </a:solidFill>
                  <a:latin typeface="Euclid" panose="02020503060505020303" pitchFamily="18" charset="0"/>
                  <a:ea typeface="Segoe UI Symbol" pitchFamily="34" charset="0"/>
                </a:rPr>
                <a:t>Entrance pupil</a:t>
              </a:r>
              <a:endParaRPr lang="en-US" sz="1000" dirty="0">
                <a:solidFill>
                  <a:srgbClr val="17B2B6"/>
                </a:solidFill>
              </a:endParaRPr>
            </a:p>
          </p:txBody>
        </p:sp>
        <p:sp>
          <p:nvSpPr>
            <p:cNvPr id="198" name="Arc 197"/>
            <p:cNvSpPr/>
            <p:nvPr/>
          </p:nvSpPr>
          <p:spPr>
            <a:xfrm>
              <a:off x="1550731" y="3386822"/>
              <a:ext cx="871069" cy="895770"/>
            </a:xfrm>
            <a:prstGeom prst="arc">
              <a:avLst>
                <a:gd name="adj1" fmla="val 17834929"/>
                <a:gd name="adj2" fmla="val 234645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759216" y="3030583"/>
              <a:ext cx="7957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17B2B6"/>
                  </a:solidFill>
                  <a:latin typeface="Euclid" panose="02020503060505020303" pitchFamily="18" charset="0"/>
                  <a:ea typeface="Segoe UI Symbol" pitchFamily="34" charset="0"/>
                </a:rPr>
                <a:t>Exit pupil</a:t>
              </a:r>
              <a:endParaRPr lang="en-US" sz="1000" dirty="0">
                <a:solidFill>
                  <a:srgbClr val="17B2B6"/>
                </a:solidFill>
              </a:endParaRPr>
            </a:p>
          </p:txBody>
        </p:sp>
        <p:sp>
          <p:nvSpPr>
            <p:cNvPr id="201" name="Arc 200"/>
            <p:cNvSpPr/>
            <p:nvPr/>
          </p:nvSpPr>
          <p:spPr>
            <a:xfrm>
              <a:off x="3486214" y="3098497"/>
              <a:ext cx="1044296" cy="1150325"/>
            </a:xfrm>
            <a:prstGeom prst="arc">
              <a:avLst>
                <a:gd name="adj1" fmla="val 10724335"/>
                <a:gd name="adj2" fmla="val 15127636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triangle" w="sm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 rot="20940000">
                  <a:off x="2986900" y="4862603"/>
                  <a:ext cx="246365" cy="1915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986900" y="4862603"/>
                  <a:ext cx="246365" cy="191583"/>
                </a:xfrm>
                <a:prstGeom prst="rect">
                  <a:avLst/>
                </a:prstGeom>
                <a:blipFill>
                  <a:blip r:embed="rId83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5" name="Straight Arrow Connector 204"/>
            <p:cNvCxnSpPr>
              <a:cxnSpLocks noChangeAspect="1"/>
            </p:cNvCxnSpPr>
            <p:nvPr/>
          </p:nvCxnSpPr>
          <p:spPr>
            <a:xfrm rot="21360000" flipV="1">
              <a:off x="2455494" y="4860818"/>
              <a:ext cx="1080650" cy="130455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olid"/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4344114"/>
                  <a:ext cx="3194148" cy="229042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𝓁</m:t>
                          </m:r>
                          <m:r>
                            <a:rPr lang="en-US" sz="1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3</a:t>
                  </a:r>
                  <a:r>
                    <a:rPr lang="en-US" sz="1000" baseline="30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rd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 column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R</m:t>
                          </m:r>
                        </m:e>
                        <m:sub>
                          <m:r>
                            <a:rPr lang="en-US" sz="10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ℓ</m:t>
                          </m:r>
                        </m:sub>
                      </m:sSub>
                      <m:r>
                        <a:rPr lang="en-US" sz="1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 </m:t>
                      </m:r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(also represents the OA).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Euclid" panose="02020503060505020303" pitchFamily="18" charset="0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0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4344114"/>
                  <a:ext cx="3194148" cy="229042"/>
                </a:xfrm>
                <a:prstGeom prst="rect">
                  <a:avLst/>
                </a:prstGeom>
                <a:blipFill>
                  <a:blip r:embed="rId84"/>
                  <a:stretch>
                    <a:fillRect b="-3513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3112277"/>
                  <a:ext cx="3517574" cy="42323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685800" indent="-685800"/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</m:d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,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𝐼</m:t>
                          </m:r>
                        </m:e>
                      </m:d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{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𝑂</m:t>
                      </m:r>
                      <m:r>
                        <a:rPr lang="en-US" sz="1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}</m:t>
                      </m:r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Camera,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  <a:ea typeface="Calibri"/>
                      <a:cs typeface="Times New Roman"/>
                    </a:rPr>
                    <a:t>image, and object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coordinate frames. </a:t>
                  </a:r>
                  <a:r>
                    <a:rPr lang="en-US" sz="1000" dirty="0">
                      <a:solidFill>
                        <a:srgbClr val="C00000"/>
                      </a:solidFill>
                      <a:latin typeface="Euclid" panose="02020503060505020303" pitchFamily="18" charset="0"/>
                      <a:ea typeface="Calibri"/>
                      <a:cs typeface="Times New Roman"/>
                    </a:rPr>
                    <a:t>Origin </a:t>
                  </a:r>
                  <a:r>
                    <a:rPr lang="en-US" sz="1000">
                      <a:solidFill>
                        <a:srgbClr val="C00000"/>
                      </a:solidFill>
                      <a:latin typeface="Euclid" panose="02020503060505020303" pitchFamily="18" charset="0"/>
                      <a:ea typeface="Calibri"/>
                      <a:cs typeface="Times New Roman"/>
                    </a:rPr>
                    <a:t>of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𝐶</m:t>
                          </m:r>
                        </m:e>
                      </m:d>
                    </m:oMath>
                  </a14:m>
                  <a:r>
                    <a:rPr lang="en-US" sz="1000" dirty="0">
                      <a:solidFill>
                        <a:srgbClr val="C00000"/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 is </a:t>
                  </a:r>
                  <a:r>
                    <a:rPr lang="en-US" sz="1000">
                      <a:solidFill>
                        <a:srgbClr val="C00000"/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coincident with the </a:t>
                  </a:r>
                  <a:r>
                    <a:rPr lang="en-US" sz="1000">
                      <a:solidFill>
                        <a:srgbClr val="C00000"/>
                      </a:solidFill>
                      <a:latin typeface="Euclid" panose="02020503060505020303" pitchFamily="18" charset="0"/>
                      <a:ea typeface="Calibri"/>
                      <a:cs typeface="Times New Roman"/>
                    </a:rPr>
                    <a:t>lens’ </a:t>
                  </a:r>
                  <a:r>
                    <a:rPr lang="en-US" sz="1000">
                      <a:solidFill>
                        <a:srgbClr val="C00000"/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pivot</a:t>
                  </a:r>
                  <a:r>
                    <a:rPr lang="en-US" sz="1000" dirty="0">
                      <a:solidFill>
                        <a:srgbClr val="C00000"/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.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Euclid" panose="02020503060505020303" pitchFamily="18" charset="0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0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3112277"/>
                  <a:ext cx="3517574" cy="423235"/>
                </a:xfrm>
                <a:prstGeom prst="rect">
                  <a:avLst/>
                </a:prstGeom>
                <a:blipFill>
                  <a:blip r:embed="rId85"/>
                  <a:stretch>
                    <a:fillRect t="-1449" b="-289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3596472"/>
                  <a:ext cx="3115615" cy="303479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Center of entrance &amp; exit pupils resp.</a:t>
                  </a:r>
                </a:p>
                <a:p>
                  <a:pPr>
                    <a:lnSpc>
                      <a:spcPct val="115000"/>
                    </a:lnSpc>
                  </a:pP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1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3596472"/>
                  <a:ext cx="3115615" cy="303479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4736983"/>
                  <a:ext cx="1903068" cy="2479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Normal to sensor plane.</a:t>
                  </a:r>
                </a:p>
              </p:txBody>
            </p:sp>
          </mc:Choice>
          <mc:Fallback xmlns="">
            <p:sp>
              <p:nvSpPr>
                <p:cNvPr id="2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4736983"/>
                  <a:ext cx="1903068" cy="247914"/>
                </a:xfrm>
                <a:prstGeom prst="rect">
                  <a:avLst/>
                </a:prstGeom>
                <a:blipFill>
                  <a:blip r:embed="rId87"/>
                  <a:stretch>
                    <a:fillRect b="-2195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4159286"/>
                  <a:ext cx="3156679" cy="22687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ℓ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Rotation matrix; orientation of lens plane.</a:t>
                  </a:r>
                </a:p>
              </p:txBody>
            </p:sp>
          </mc:Choice>
          <mc:Fallback xmlns="">
            <p:sp>
              <p:nvSpPr>
                <p:cNvPr id="2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4159286"/>
                  <a:ext cx="3156679" cy="226875"/>
                </a:xfrm>
                <a:prstGeom prst="rect">
                  <a:avLst/>
                </a:prstGeom>
                <a:blipFill>
                  <a:blip r:embed="rId88"/>
                  <a:stretch>
                    <a:fillRect b="-3157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3769254"/>
                  <a:ext cx="3517575" cy="25022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Loc. of ent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. &amp;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exit pupils resp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. from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 along OA. 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2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3769254"/>
                  <a:ext cx="3517575" cy="250221"/>
                </a:xfrm>
                <a:prstGeom prst="rect">
                  <a:avLst/>
                </a:prstGeom>
                <a:blipFill>
                  <a:blip r:embed="rId89"/>
                  <a:stretch>
                    <a:fillRect b="-2439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4550295"/>
                  <a:ext cx="3274289" cy="214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Rotation matrix; orientation of sensor plane.</a:t>
                  </a:r>
                </a:p>
              </p:txBody>
            </p:sp>
          </mc:Choice>
          <mc:Fallback xmlns="">
            <p:sp>
              <p:nvSpPr>
                <p:cNvPr id="21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4550295"/>
                  <a:ext cx="3274289" cy="214888"/>
                </a:xfrm>
                <a:prstGeom prst="rect">
                  <a:avLst/>
                </a:prstGeom>
                <a:blipFill>
                  <a:blip r:embed="rId90"/>
                  <a:stretch>
                    <a:fillRect b="-3888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5227467"/>
                  <a:ext cx="3448995" cy="232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Diredted distance of object &amp; image plane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</m:d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1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5227467"/>
                  <a:ext cx="3448995" cy="232327"/>
                </a:xfrm>
                <a:prstGeom prst="rect">
                  <a:avLst/>
                </a:prstGeom>
                <a:blipFill>
                  <a:blip r:embed="rId91"/>
                  <a:stretch>
                    <a:fillRect b="-2894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3403388"/>
                  <a:ext cx="3522592" cy="28443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0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mbria Math" panose="02040503050406030204" pitchFamily="18" charset="0"/>
                      <a:ea typeface="Calibri"/>
                      <a:cs typeface="Times New Roman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i="0" dirty="0">
                      <a:latin typeface="+mn-lt"/>
                    </a:rPr>
                    <a:t>:</a:t>
                  </a:r>
                  <a:r>
                    <a:rPr lang="en-US" i="0" dirty="0">
                      <a:latin typeface="Euclid" panose="02020503060505020303" pitchFamily="18" charset="0"/>
                    </a:rPr>
                    <a:t> </a:t>
                  </a:r>
                  <a:r>
                    <a:rPr lang="en-US" i="0" dirty="0">
                      <a:latin typeface="Euclid" panose="02020503060505020303" pitchFamily="18" charset="0"/>
                      <a:ea typeface="+mn-ea"/>
                      <a:cs typeface="+mn-cs"/>
                    </a:rPr>
                    <a:t>Standard basis of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</m:oMath>
                  </a14:m>
                  <a:r>
                    <a:rPr lang="en-US" dirty="0">
                      <a:latin typeface="Euclid" panose="02020503060505020303" pitchFamily="18" charset="0"/>
                      <a:ea typeface="+mn-ea"/>
                      <a:cs typeface="+mn-cs"/>
                    </a:rPr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dirty="0">
                      <a:latin typeface="Euclid" panose="02020503060505020303" pitchFamily="18" charset="0"/>
                      <a:ea typeface="+mn-ea"/>
                      <a:cs typeface="+mn-cs"/>
                    </a:rPr>
                    <a:t> </a:t>
                  </a:r>
                  <a:r>
                    <a:rPr lang="en-US">
                      <a:latin typeface="Euclid" panose="02020503060505020303" pitchFamily="18" charset="0"/>
                      <a:ea typeface="+mn-ea"/>
                      <a:cs typeface="+mn-cs"/>
                    </a:rPr>
                    <a:t>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0, 0, 1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a14:m>
                  <a:endParaRPr lang="en-US" dirty="0">
                    <a:latin typeface="Euclid" panose="02020503060505020303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3403388"/>
                  <a:ext cx="3522592" cy="284437"/>
                </a:xfrm>
                <a:prstGeom prst="rect">
                  <a:avLst/>
                </a:prstGeom>
                <a:blipFill>
                  <a:blip r:embed="rId92"/>
                  <a:stretch>
                    <a:fillRect b="-10638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" name="Straight Arrow Connector 218"/>
            <p:cNvCxnSpPr/>
            <p:nvPr/>
          </p:nvCxnSpPr>
          <p:spPr>
            <a:xfrm flipH="1" flipV="1">
              <a:off x="794016" y="5294842"/>
              <a:ext cx="21945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- z_o prime"/>
                <p:cNvSpPr txBox="1"/>
                <p:nvPr/>
              </p:nvSpPr>
              <p:spPr>
                <a:xfrm>
                  <a:off x="1718835" y="5095512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835" y="5095512"/>
                  <a:ext cx="334772" cy="246221"/>
                </a:xfrm>
                <a:prstGeom prst="rect">
                  <a:avLst/>
                </a:prstGeom>
                <a:blipFill>
                  <a:blip r:embed="rId9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3967374"/>
                  <a:ext cx="3517575" cy="27526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𝑑</m:t>
                      </m:r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Directed distance of </a:t>
                  </a:r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 from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 along OA. 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clid" panose="02020503060505020303" pitchFamily="18" charset="0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3967374"/>
                  <a:ext cx="3517575" cy="275261"/>
                </a:xfrm>
                <a:prstGeom prst="rect">
                  <a:avLst/>
                </a:prstGeom>
                <a:blipFill>
                  <a:blip r:embed="rId94"/>
                  <a:stretch>
                    <a:fillRect b="-1111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5072263"/>
                  <a:ext cx="1903068" cy="24791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Normal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to object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plane.</a:t>
                  </a:r>
                </a:p>
              </p:txBody>
            </p:sp>
          </mc:Choice>
          <mc:Fallback xmlns="">
            <p:sp>
              <p:nvSpPr>
                <p:cNvPr id="22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5072263"/>
                  <a:ext cx="1903068" cy="247914"/>
                </a:xfrm>
                <a:prstGeom prst="rect">
                  <a:avLst/>
                </a:prstGeom>
                <a:blipFill>
                  <a:blip r:embed="rId95"/>
                  <a:stretch>
                    <a:fillRect b="-2195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4900815"/>
                  <a:ext cx="3274289" cy="214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indent="-17145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: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Rotation matrix; orientation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of object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</a:rPr>
                    <a:t>plane.</a:t>
                  </a:r>
                </a:p>
              </p:txBody>
            </p:sp>
          </mc:Choice>
          <mc:Fallback xmlns="">
            <p:sp>
              <p:nvSpPr>
                <p:cNvPr id="22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4900815"/>
                  <a:ext cx="3274289" cy="214888"/>
                </a:xfrm>
                <a:prstGeom prst="rect">
                  <a:avLst/>
                </a:prstGeom>
                <a:blipFill>
                  <a:blip r:embed="rId96"/>
                  <a:stretch>
                    <a:fillRect b="-4000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5439729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 Box 15"/>
                <p:cNvSpPr txBox="1">
                  <a:spLocks noChangeAspect="1"/>
                </p:cNvSpPr>
                <p:nvPr/>
              </p:nvSpPr>
              <p:spPr>
                <a:xfrm flipH="1">
                  <a:off x="5504505" y="5387587"/>
                  <a:ext cx="3448995" cy="232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𝒕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ea typeface="Calibri"/>
                      <a:cs typeface="Times New Roman"/>
                    </a:rPr>
                    <a:t> : </a:t>
                  </a:r>
                  <a:r>
                    <a:rPr lang="en-US" sz="1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clid" panose="02020503060505020303" pitchFamily="18" charset="0"/>
                      <a:ea typeface="Calibri"/>
                      <a:cs typeface="Times New Roman"/>
                    </a:rPr>
                    <a:t>Vector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10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0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Euclid" panose="02020503060505020303" pitchFamily="18" charset="0"/>
                      <a:ea typeface="Calibri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0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𝒕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𝑖</m:t>
                          </m:r>
                        </m:sub>
                      </m:sSub>
                      <m:r>
                        <a:rPr lang="en-US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≔</m:t>
                      </m:r>
                      <m:sSup>
                        <m:sSupPr>
                          <m:ctrlP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0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sz="10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/>
                                </a:rPr>
                                <m:t>0, 0,</m:t>
                              </m:r>
                              <m:sSub>
                                <m:sSubPr>
                                  <m:ctrlPr>
                                    <a:rPr lang="en-US" sz="10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/>
                                          <a:cs typeface="Times New Roman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0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0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cs typeface="Times New Roman"/>
                            </a:rPr>
                            <m:t>𝑇</m:t>
                          </m:r>
                        </m:sup>
                      </m:sSup>
                    </m:oMath>
                  </a14:m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Euclid" panose="02020503060505020303" pitchFamily="18" charset="0"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04505" y="5387587"/>
                  <a:ext cx="3448995" cy="232327"/>
                </a:xfrm>
                <a:prstGeom prst="rect">
                  <a:avLst/>
                </a:prstGeom>
                <a:blipFill>
                  <a:blip r:embed="rId97"/>
                  <a:stretch>
                    <a:fillRect b="-28947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77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white canvas"/>
          <p:cNvSpPr/>
          <p:nvPr/>
        </p:nvSpPr>
        <p:spPr>
          <a:xfrm>
            <a:off x="24864" y="2408555"/>
            <a:ext cx="5422900" cy="267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Position of object pivot"/>
          <p:cNvCxnSpPr/>
          <p:nvPr/>
        </p:nvCxnSpPr>
        <p:spPr>
          <a:xfrm flipH="1" flipV="1">
            <a:off x="796348" y="3765985"/>
            <a:ext cx="0" cy="12435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z-axis behind Image plane"/>
          <p:cNvCxnSpPr/>
          <p:nvPr/>
        </p:nvCxnSpPr>
        <p:spPr>
          <a:xfrm>
            <a:off x="41515" y="3767454"/>
            <a:ext cx="731520" cy="2381"/>
          </a:xfrm>
          <a:prstGeom prst="line">
            <a:avLst/>
          </a:prstGeom>
          <a:ln w="952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z-axis behind Object plane"/>
          <p:cNvCxnSpPr/>
          <p:nvPr/>
        </p:nvCxnSpPr>
        <p:spPr>
          <a:xfrm>
            <a:off x="4913565" y="3765074"/>
            <a:ext cx="393192" cy="2381"/>
          </a:xfrm>
          <a:prstGeom prst="line">
            <a:avLst/>
          </a:prstGeom>
          <a:ln w="9525">
            <a:solidFill>
              <a:schemeClr val="accent1">
                <a:alpha val="82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Position of Image plane Pivot"/>
          <p:cNvCxnSpPr/>
          <p:nvPr/>
        </p:nvCxnSpPr>
        <p:spPr>
          <a:xfrm flipH="1" flipV="1">
            <a:off x="4880732" y="3765431"/>
            <a:ext cx="0" cy="12344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4884795" y="3676651"/>
            <a:ext cx="434918" cy="93870"/>
          </a:xfrm>
          <a:prstGeom prst="straightConnector1">
            <a:avLst/>
          </a:prstGeom>
          <a:ln w="9525">
            <a:solidFill>
              <a:srgbClr val="1C87FC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Image Plane"/>
          <p:cNvGrpSpPr/>
          <p:nvPr/>
        </p:nvGrpSpPr>
        <p:grpSpPr>
          <a:xfrm>
            <a:off x="4054797" y="2666874"/>
            <a:ext cx="1645920" cy="2194560"/>
            <a:chOff x="4054797" y="2666874"/>
            <a:chExt cx="1645920" cy="2194560"/>
          </a:xfrm>
        </p:grpSpPr>
        <p:sp>
          <p:nvSpPr>
            <p:cNvPr id="288" name="ImagePlane"/>
            <p:cNvSpPr>
              <a:spLocks noChangeAspect="1"/>
            </p:cNvSpPr>
            <p:nvPr/>
          </p:nvSpPr>
          <p:spPr>
            <a:xfrm rot="21194668">
              <a:off x="4054797" y="2666874"/>
              <a:ext cx="1645920" cy="219456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6350">
              <a:solidFill>
                <a:schemeClr val="accent6">
                  <a:lumMod val="40000"/>
                  <a:lumOff val="60000"/>
                </a:schemeClr>
              </a:solidFill>
            </a:ln>
            <a:scene3d>
              <a:camera prst="isometricOffAxis1Left">
                <a:rot lat="1080000" lon="3720000" rev="10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0" name="Straight Connector 289"/>
            <p:cNvCxnSpPr/>
            <p:nvPr/>
          </p:nvCxnSpPr>
          <p:spPr>
            <a:xfrm rot="21780000">
              <a:off x="4884918" y="2719305"/>
              <a:ext cx="0" cy="2103120"/>
            </a:xfrm>
            <a:prstGeom prst="line">
              <a:avLst/>
            </a:prstGeom>
            <a:ln>
              <a:solidFill>
                <a:schemeClr val="accent6">
                  <a:lumMod val="75000"/>
                  <a:alpha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1980000" flipH="1">
              <a:off x="4429600" y="3769526"/>
              <a:ext cx="896112" cy="0"/>
            </a:xfrm>
            <a:prstGeom prst="line">
              <a:avLst/>
            </a:prstGeom>
            <a:ln>
              <a:solidFill>
                <a:schemeClr val="accent6">
                  <a:lumMod val="75000"/>
                  <a:alpha val="7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xtBox - Image Plane"/>
            <p:cNvSpPr txBox="1"/>
            <p:nvPr/>
          </p:nvSpPr>
          <p:spPr>
            <a:xfrm rot="180000">
              <a:off x="4241425" y="2680644"/>
              <a:ext cx="1422184" cy="230832"/>
            </a:xfrm>
            <a:prstGeom prst="rect">
              <a:avLst/>
            </a:prstGeom>
            <a:noFill/>
            <a:scene3d>
              <a:camera prst="isometricOffAxis2Left">
                <a:rot lat="1080000" lon="372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900" b="1" spc="300" dirty="0">
                  <a:solidFill>
                    <a:schemeClr val="accent6">
                      <a:lumMod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IMAGE PLANE</a:t>
              </a:r>
            </a:p>
          </p:txBody>
        </p:sp>
      </p:grpSp>
      <p:cxnSp>
        <p:nvCxnSpPr>
          <p:cNvPr id="155" name="Straight Arrow Connector 154"/>
          <p:cNvCxnSpPr/>
          <p:nvPr/>
        </p:nvCxnSpPr>
        <p:spPr>
          <a:xfrm rot="164208" flipV="1">
            <a:off x="4898489" y="3399642"/>
            <a:ext cx="0" cy="365760"/>
          </a:xfrm>
          <a:prstGeom prst="straightConnector1">
            <a:avLst/>
          </a:prstGeom>
          <a:ln w="9525">
            <a:solidFill>
              <a:srgbClr val="00B050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>
            <a:spLocks noChangeAspect="1"/>
          </p:cNvSpPr>
          <p:nvPr/>
        </p:nvSpPr>
        <p:spPr>
          <a:xfrm rot="21104208">
            <a:off x="4867894" y="374657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4841550" y="3397957"/>
                <a:ext cx="293285" cy="225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50" y="3397957"/>
                <a:ext cx="293285" cy="225254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 rot="20675005">
                <a:off x="5101751" y="3494720"/>
                <a:ext cx="2850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1C87FC"/>
                  </a:solidFill>
                </a:endParaRPr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75005">
                <a:off x="5101751" y="3494720"/>
                <a:ext cx="285078" cy="215444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Object plane"/>
          <p:cNvGrpSpPr/>
          <p:nvPr/>
        </p:nvGrpSpPr>
        <p:grpSpPr>
          <a:xfrm>
            <a:off x="-28574" y="2671631"/>
            <a:ext cx="1645920" cy="2194560"/>
            <a:chOff x="-28574" y="2671631"/>
            <a:chExt cx="1645920" cy="2194560"/>
          </a:xfrm>
        </p:grpSpPr>
        <p:grpSp>
          <p:nvGrpSpPr>
            <p:cNvPr id="283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sp>
            <p:nvSpPr>
              <p:cNvPr id="285" name="Object Plane"/>
              <p:cNvSpPr>
                <a:spLocks noChangeAspect="1"/>
              </p:cNvSpPr>
              <p:nvPr/>
            </p:nvSpPr>
            <p:spPr>
              <a:xfrm>
                <a:off x="-28574" y="2671631"/>
                <a:ext cx="1645920" cy="219456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38000"/>
                </a:schemeClr>
              </a:solidFill>
              <a:ln w="6350">
                <a:solidFill>
                  <a:schemeClr val="accent2">
                    <a:lumMod val="60000"/>
                    <a:lumOff val="40000"/>
                    <a:alpha val="71000"/>
                  </a:schemeClr>
                </a:solidFill>
              </a:ln>
              <a:scene3d>
                <a:camera prst="isometricRightUp">
                  <a:rot lat="2100000" lon="7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/>
              <p:cNvCxnSpPr/>
              <p:nvPr/>
            </p:nvCxnSpPr>
            <p:spPr>
              <a:xfrm>
                <a:off x="795338" y="2862275"/>
                <a:ext cx="0" cy="1810512"/>
              </a:xfrm>
              <a:prstGeom prst="line">
                <a:avLst/>
              </a:prstGeom>
              <a:ln w="6985">
                <a:solidFill>
                  <a:schemeClr val="accent2">
                    <a:lumMod val="60000"/>
                    <a:lumOff val="40000"/>
                    <a:alpha val="86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cxnSpLocks noChangeAspect="1"/>
              </p:cNvCxnSpPr>
              <p:nvPr/>
            </p:nvCxnSpPr>
            <p:spPr>
              <a:xfrm flipH="1">
                <a:off x="261935" y="3424235"/>
                <a:ext cx="1043898" cy="702259"/>
              </a:xfrm>
              <a:prstGeom prst="line">
                <a:avLst/>
              </a:prstGeom>
              <a:ln w="6985">
                <a:solidFill>
                  <a:schemeClr val="accent2">
                    <a:lumMod val="60000"/>
                    <a:lumOff val="40000"/>
                    <a:alpha val="86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TextBox - Object Plane"/>
            <p:cNvSpPr txBox="1"/>
            <p:nvPr/>
          </p:nvSpPr>
          <p:spPr>
            <a:xfrm>
              <a:off x="14289" y="2823520"/>
              <a:ext cx="1532792" cy="230832"/>
            </a:xfrm>
            <a:prstGeom prst="rect">
              <a:avLst/>
            </a:prstGeom>
            <a:noFill/>
            <a:scene3d>
              <a:camera prst="isometricRightUp">
                <a:rot lat="2100000" lon="186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900" b="1" spc="300" dirty="0">
                  <a:solidFill>
                    <a:schemeClr val="accent2">
                      <a:lumMod val="75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OBJECT PLANE</a:t>
              </a:r>
            </a:p>
          </p:txBody>
        </p:sp>
      </p:grpSp>
      <p:sp>
        <p:nvSpPr>
          <p:cNvPr id="160" name="CameraFramePlaneBotLeft"/>
          <p:cNvSpPr/>
          <p:nvPr/>
        </p:nvSpPr>
        <p:spPr>
          <a:xfrm>
            <a:off x="126347" y="3767580"/>
            <a:ext cx="2863332" cy="759970"/>
          </a:xfrm>
          <a:prstGeom prst="rect">
            <a:avLst/>
          </a:prstGeom>
          <a:solidFill>
            <a:schemeClr val="bg2">
              <a:alpha val="17000"/>
            </a:schemeClr>
          </a:solidFill>
          <a:ln w="3175">
            <a:gradFill>
              <a:gsLst>
                <a:gs pos="2000">
                  <a:schemeClr val="bg2">
                    <a:alpha val="0"/>
                  </a:schemeClr>
                </a:gs>
                <a:gs pos="2000">
                  <a:schemeClr val="tx1">
                    <a:lumMod val="50000"/>
                    <a:lumOff val="50000"/>
                    <a:alpha val="24000"/>
                  </a:schemeClr>
                </a:gs>
                <a:gs pos="99000">
                  <a:schemeClr val="tx1">
                    <a:lumMod val="50000"/>
                    <a:lumOff val="50000"/>
                    <a:alpha val="24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ameraFramePlaneTopLeft"/>
          <p:cNvSpPr/>
          <p:nvPr/>
        </p:nvSpPr>
        <p:spPr>
          <a:xfrm>
            <a:off x="126347" y="3013831"/>
            <a:ext cx="2858570" cy="754894"/>
          </a:xfrm>
          <a:prstGeom prst="rect">
            <a:avLst/>
          </a:prstGeom>
          <a:solidFill>
            <a:schemeClr val="bg2">
              <a:alpha val="17000"/>
            </a:schemeClr>
          </a:solidFill>
          <a:ln w="3175">
            <a:gradFill>
              <a:gsLst>
                <a:gs pos="2000">
                  <a:schemeClr val="bg2">
                    <a:alpha val="0"/>
                  </a:schemeClr>
                </a:gs>
                <a:gs pos="2000">
                  <a:schemeClr val="tx1">
                    <a:lumMod val="50000"/>
                    <a:lumOff val="50000"/>
                    <a:alpha val="24000"/>
                  </a:schemeClr>
                </a:gs>
                <a:gs pos="100000">
                  <a:schemeClr val="tx1">
                    <a:lumMod val="50000"/>
                    <a:lumOff val="50000"/>
                    <a:alpha val="24000"/>
                  </a:schemeClr>
                </a:gs>
                <a:gs pos="57000">
                  <a:schemeClr val="tx1">
                    <a:lumMod val="50000"/>
                    <a:lumOff val="50000"/>
                    <a:alpha val="2400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SagittalRightPlaneBack"/>
          <p:cNvSpPr/>
          <p:nvPr/>
        </p:nvSpPr>
        <p:spPr>
          <a:xfrm rot="21480000">
            <a:off x="2659730" y="3039760"/>
            <a:ext cx="1929384" cy="914400"/>
          </a:xfrm>
          <a:prstGeom prst="rect">
            <a:avLst/>
          </a:prstGeom>
          <a:solidFill>
            <a:schemeClr val="bg1">
              <a:lumMod val="75000"/>
              <a:alpha val="13000"/>
            </a:schemeClr>
          </a:solidFill>
          <a:ln w="5715">
            <a:gradFill>
              <a:gsLst>
                <a:gs pos="0">
                  <a:schemeClr val="tx1">
                    <a:lumMod val="50000"/>
                    <a:lumOff val="50000"/>
                    <a:alpha val="50000"/>
                  </a:schemeClr>
                </a:gs>
                <a:gs pos="74000">
                  <a:schemeClr val="tx1">
                    <a:lumMod val="50000"/>
                    <a:lumOff val="50000"/>
                    <a:alpha val="50000"/>
                  </a:schemeClr>
                </a:gs>
                <a:gs pos="87000">
                  <a:schemeClr val="tx1">
                    <a:lumMod val="50000"/>
                    <a:lumOff val="50000"/>
                    <a:alpha val="50000"/>
                  </a:schemeClr>
                </a:gs>
                <a:gs pos="87000">
                  <a:schemeClr val="bg1">
                    <a:lumMod val="75000"/>
                    <a:alpha val="0"/>
                  </a:schemeClr>
                </a:gs>
              </a:gsLst>
              <a:lin ang="9780000" scaled="0"/>
            </a:gra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MeridionalPlaneBot"/>
          <p:cNvGrpSpPr/>
          <p:nvPr/>
        </p:nvGrpSpPr>
        <p:grpSpPr>
          <a:xfrm>
            <a:off x="245482" y="3813457"/>
            <a:ext cx="4681728" cy="983526"/>
            <a:chOff x="5952128" y="3621370"/>
            <a:chExt cx="4722676" cy="983526"/>
          </a:xfrm>
          <a:scene3d>
            <a:camera prst="isometricOffAxis1Right"/>
            <a:lightRig rig="threePt" dir="t"/>
          </a:scene3d>
        </p:grpSpPr>
        <p:sp>
          <p:nvSpPr>
            <p:cNvPr id="274" name="Plane"/>
            <p:cNvSpPr/>
            <p:nvPr/>
          </p:nvSpPr>
          <p:spPr>
            <a:xfrm rot="21480000">
              <a:off x="6088714" y="3621370"/>
              <a:ext cx="4586090" cy="792480"/>
            </a:xfrm>
            <a:prstGeom prst="rect">
              <a:avLst/>
            </a:prstGeom>
            <a:solidFill>
              <a:schemeClr val="bg1">
                <a:lumMod val="85000"/>
                <a:alpha val="34000"/>
              </a:schemeClr>
            </a:solidFill>
            <a:ln w="6350">
              <a:gradFill>
                <a:gsLst>
                  <a:gs pos="0">
                    <a:schemeClr val="tx1">
                      <a:lumMod val="51000"/>
                      <a:lumOff val="49000"/>
                      <a:alpha val="65000"/>
                    </a:schemeClr>
                  </a:gs>
                  <a:gs pos="69000">
                    <a:schemeClr val="tx1">
                      <a:lumMod val="50000"/>
                      <a:lumOff val="50000"/>
                      <a:alpha val="50000"/>
                    </a:schemeClr>
                  </a:gs>
                  <a:gs pos="99000">
                    <a:schemeClr val="tx1">
                      <a:lumMod val="50000"/>
                      <a:lumOff val="50000"/>
                      <a:alpha val="50000"/>
                    </a:schemeClr>
                  </a:gs>
                  <a:gs pos="99000">
                    <a:schemeClr val="bg1">
                      <a:lumMod val="85000"/>
                      <a:alpha val="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 hidden="1"/>
            <p:cNvGrpSpPr/>
            <p:nvPr/>
          </p:nvGrpSpPr>
          <p:grpSpPr>
            <a:xfrm rot="21480000">
              <a:off x="5952128" y="4136865"/>
              <a:ext cx="472411" cy="468031"/>
              <a:chOff x="6174922" y="3828032"/>
              <a:chExt cx="423864" cy="468031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TextBox 279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64" name="z-axis of world frame"/>
          <p:cNvCxnSpPr/>
          <p:nvPr/>
        </p:nvCxnSpPr>
        <p:spPr>
          <a:xfrm>
            <a:off x="822719" y="3768566"/>
            <a:ext cx="2139696" cy="0"/>
          </a:xfrm>
          <a:prstGeom prst="line">
            <a:avLst/>
          </a:prstGeom>
          <a:ln w="952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Object plane pivot"/>
          <p:cNvGrpSpPr/>
          <p:nvPr/>
        </p:nvGrpSpPr>
        <p:grpSpPr>
          <a:xfrm>
            <a:off x="771786" y="3736606"/>
            <a:ext cx="56010" cy="56010"/>
            <a:chOff x="3011758" y="4033638"/>
            <a:chExt cx="56010" cy="56010"/>
          </a:xfrm>
        </p:grpSpPr>
        <p:sp>
          <p:nvSpPr>
            <p:cNvPr id="272" name="Oval 27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MeridionalPlaneTop"/>
          <p:cNvGrpSpPr/>
          <p:nvPr/>
        </p:nvGrpSpPr>
        <p:grpSpPr>
          <a:xfrm rot="21480000">
            <a:off x="343059" y="3064700"/>
            <a:ext cx="4599432" cy="792480"/>
            <a:chOff x="4934225" y="2918581"/>
            <a:chExt cx="4143841" cy="792480"/>
          </a:xfrm>
          <a:scene3d>
            <a:camera prst="isometricOffAxis1Right"/>
            <a:lightRig rig="threePt" dir="t"/>
          </a:scene3d>
        </p:grpSpPr>
        <p:sp>
          <p:nvSpPr>
            <p:cNvPr id="270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1">
                <a:lumMod val="85000"/>
                <a:alpha val="34000"/>
              </a:schemeClr>
            </a:solidFill>
            <a:ln w="6350">
              <a:gradFill>
                <a:gsLst>
                  <a:gs pos="0">
                    <a:schemeClr val="tx1">
                      <a:alpha val="80000"/>
                      <a:lumMod val="51000"/>
                      <a:lumOff val="49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8000">
                    <a:schemeClr val="tx1">
                      <a:lumMod val="50000"/>
                      <a:lumOff val="50000"/>
                      <a:alpha val="50000"/>
                    </a:schemeClr>
                  </a:gs>
                  <a:gs pos="97000">
                    <a:schemeClr val="tx1">
                      <a:lumMod val="50000"/>
                      <a:lumOff val="50000"/>
                      <a:alpha val="38000"/>
                    </a:schemeClr>
                  </a:gs>
                </a:gsLst>
                <a:lin ang="17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_meriplane"/>
            <p:cNvSpPr txBox="1"/>
            <p:nvPr/>
          </p:nvSpPr>
          <p:spPr>
            <a:xfrm>
              <a:off x="7839816" y="2923064"/>
              <a:ext cx="12382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sp>
        <p:nvSpPr>
          <p:cNvPr id="167" name="SagittalLeftPlaneBack"/>
          <p:cNvSpPr/>
          <p:nvPr/>
        </p:nvSpPr>
        <p:spPr>
          <a:xfrm rot="21480000">
            <a:off x="254445" y="3421546"/>
            <a:ext cx="2655048" cy="914400"/>
          </a:xfrm>
          <a:prstGeom prst="rect">
            <a:avLst/>
          </a:prstGeom>
          <a:solidFill>
            <a:schemeClr val="bg1">
              <a:lumMod val="75000"/>
              <a:alpha val="13000"/>
            </a:schemeClr>
          </a:solidFill>
          <a:ln w="5715">
            <a:gradFill>
              <a:gsLst>
                <a:gs pos="0">
                  <a:schemeClr val="tx1">
                    <a:lumMod val="50000"/>
                    <a:lumOff val="50000"/>
                    <a:alpha val="50000"/>
                  </a:schemeClr>
                </a:gs>
                <a:gs pos="74000">
                  <a:schemeClr val="tx1">
                    <a:lumMod val="50000"/>
                    <a:lumOff val="50000"/>
                    <a:alpha val="50000"/>
                  </a:schemeClr>
                </a:gs>
                <a:gs pos="89000">
                  <a:schemeClr val="tx1">
                    <a:lumMod val="50000"/>
                    <a:lumOff val="50000"/>
                    <a:alpha val="50000"/>
                  </a:schemeClr>
                </a:gs>
                <a:gs pos="89000">
                  <a:schemeClr val="bg1">
                    <a:lumMod val="75000"/>
                    <a:alpha val="0"/>
                  </a:schemeClr>
                </a:gs>
              </a:gsLst>
              <a:lin ang="1182000" scaled="0"/>
            </a:gra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Position of X'"/>
          <p:cNvCxnSpPr/>
          <p:nvPr/>
        </p:nvCxnSpPr>
        <p:spPr>
          <a:xfrm flipH="1" flipV="1">
            <a:off x="4711778" y="4193247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 prime"/>
              <p:cNvSpPr txBox="1"/>
              <p:nvPr/>
            </p:nvSpPr>
            <p:spPr>
              <a:xfrm>
                <a:off x="3723390" y="4506579"/>
                <a:ext cx="2782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z prim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90" y="4506579"/>
                <a:ext cx="278217" cy="246221"/>
              </a:xfrm>
              <a:prstGeom prst="rect">
                <a:avLst/>
              </a:prstGeom>
              <a:blipFill>
                <a:blip r:embed="rId55"/>
                <a:stretch>
                  <a:fillRect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NormalToImagePlane"/>
              <p:cNvSpPr txBox="1"/>
              <p:nvPr/>
            </p:nvSpPr>
            <p:spPr>
              <a:xfrm>
                <a:off x="4897284" y="2507633"/>
                <a:ext cx="3052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TextBox NormalToImagePlan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84" y="2507633"/>
                <a:ext cx="305275" cy="21544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normalToImagePlane"/>
          <p:cNvCxnSpPr/>
          <p:nvPr/>
        </p:nvCxnSpPr>
        <p:spPr>
          <a:xfrm flipV="1">
            <a:off x="4943475" y="2657475"/>
            <a:ext cx="323850" cy="66678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cxnSpLocks noChangeAspect="1"/>
          </p:cNvCxnSpPr>
          <p:nvPr/>
        </p:nvCxnSpPr>
        <p:spPr>
          <a:xfrm rot="420000">
            <a:off x="2348650" y="3232932"/>
            <a:ext cx="187692" cy="11887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cxnSpLocks noChangeAspect="1"/>
          </p:cNvCxnSpPr>
          <p:nvPr/>
        </p:nvCxnSpPr>
        <p:spPr>
          <a:xfrm rot="420000">
            <a:off x="3418105" y="3051370"/>
            <a:ext cx="187692" cy="11887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cxnSpLocks noChangeAspect="1"/>
          </p:cNvCxnSpPr>
          <p:nvPr/>
        </p:nvCxnSpPr>
        <p:spPr>
          <a:xfrm rot="420000">
            <a:off x="2907522" y="3500350"/>
            <a:ext cx="180365" cy="11430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598745" y="3457897"/>
            <a:ext cx="4083844" cy="764377"/>
          </a:xfrm>
          <a:prstGeom prst="line">
            <a:avLst/>
          </a:prstGeom>
          <a:ln w="952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 Box 15"/>
              <p:cNvSpPr txBox="1">
                <a:spLocks noChangeAspect="1"/>
              </p:cNvSpPr>
              <p:nvPr/>
            </p:nvSpPr>
            <p:spPr>
              <a:xfrm rot="20940000" flipH="1">
                <a:off x="2319320" y="367515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77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40000" flipH="1">
                <a:off x="2319320" y="3675159"/>
                <a:ext cx="371496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 Box 15"/>
              <p:cNvSpPr txBox="1">
                <a:spLocks noChangeAspect="1"/>
              </p:cNvSpPr>
              <p:nvPr/>
            </p:nvSpPr>
            <p:spPr>
              <a:xfrm rot="20940000" flipH="1">
                <a:off x="3392469" y="3450338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40000" flipH="1">
                <a:off x="3392469" y="3450338"/>
                <a:ext cx="414937" cy="273894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/>
          <p:cNvSpPr/>
          <p:nvPr/>
        </p:nvSpPr>
        <p:spPr>
          <a:xfrm rot="21480000">
            <a:off x="3490897" y="3643811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 rot="21480000">
                <a:off x="1834332" y="3713133"/>
                <a:ext cx="249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1834332" y="3713133"/>
                <a:ext cx="249253" cy="26161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 rot="21480000">
                <a:off x="3814522" y="3538546"/>
                <a:ext cx="2751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3814522" y="3538546"/>
                <a:ext cx="275121" cy="261610"/>
              </a:xfrm>
              <a:prstGeom prst="rect">
                <a:avLst/>
              </a:prstGeom>
              <a:blipFill>
                <a:blip r:embed="rId60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Arc 181"/>
          <p:cNvSpPr>
            <a:spLocks noChangeAspect="1"/>
          </p:cNvSpPr>
          <p:nvPr/>
        </p:nvSpPr>
        <p:spPr>
          <a:xfrm rot="21480000">
            <a:off x="2069376" y="3659185"/>
            <a:ext cx="448080" cy="448080"/>
          </a:xfrm>
          <a:prstGeom prst="arc">
            <a:avLst>
              <a:gd name="adj1" fmla="val 10000569"/>
              <a:gd name="adj2" fmla="val 12226983"/>
            </a:avLst>
          </a:prstGeom>
          <a:ln w="7620">
            <a:solidFill>
              <a:schemeClr val="tx1">
                <a:lumMod val="75000"/>
                <a:lumOff val="2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c 182"/>
          <p:cNvSpPr>
            <a:spLocks noChangeAspect="1"/>
          </p:cNvSpPr>
          <p:nvPr/>
        </p:nvSpPr>
        <p:spPr>
          <a:xfrm rot="21480000">
            <a:off x="3413801" y="3471675"/>
            <a:ext cx="448080" cy="448080"/>
          </a:xfrm>
          <a:prstGeom prst="arc">
            <a:avLst>
              <a:gd name="adj1" fmla="val 20362638"/>
              <a:gd name="adj2" fmla="val 1870892"/>
            </a:avLst>
          </a:prstGeom>
          <a:ln w="7620">
            <a:solidFill>
              <a:schemeClr val="tx1">
                <a:lumMod val="75000"/>
                <a:lumOff val="2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 rot="731531">
                <a:off x="1369530" y="3453135"/>
                <a:ext cx="2616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F5208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1000" b="1" dirty="0">
                  <a:solidFill>
                    <a:srgbClr val="F52080"/>
                  </a:solidFill>
                </a:endParaRPr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31531">
                <a:off x="1369530" y="3453135"/>
                <a:ext cx="261610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 rot="1366279">
                <a:off x="3939860" y="3926326"/>
                <a:ext cx="261610" cy="254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0" i="1">
                    <a:solidFill>
                      <a:srgbClr val="C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6279">
                <a:off x="3939860" y="3926326"/>
                <a:ext cx="261610" cy="25481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Oval 185"/>
          <p:cNvSpPr>
            <a:spLocks noChangeAspect="1"/>
          </p:cNvSpPr>
          <p:nvPr/>
        </p:nvSpPr>
        <p:spPr>
          <a:xfrm rot="21480000">
            <a:off x="547287" y="3442391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 rot="20896639">
                <a:off x="498158" y="3188859"/>
                <a:ext cx="9238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96639">
                <a:off x="498158" y="3188859"/>
                <a:ext cx="923808" cy="246221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Oval 187"/>
          <p:cNvSpPr>
            <a:spLocks noChangeAspect="1"/>
          </p:cNvSpPr>
          <p:nvPr/>
        </p:nvSpPr>
        <p:spPr>
          <a:xfrm rot="21480000">
            <a:off x="4677318" y="416719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 rot="21480000">
            <a:off x="2419245" y="3852942"/>
            <a:ext cx="59855" cy="58879"/>
            <a:chOff x="2398645" y="3863270"/>
            <a:chExt cx="59855" cy="58879"/>
          </a:xfrm>
        </p:grpSpPr>
        <p:sp>
          <p:nvSpPr>
            <p:cNvPr id="264" name="Oval 263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0" name="Ray"/>
          <p:cNvCxnSpPr/>
          <p:nvPr/>
        </p:nvCxnSpPr>
        <p:spPr>
          <a:xfrm>
            <a:off x="574933" y="3469799"/>
            <a:ext cx="1873598" cy="410070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Isosceles Triangle 190"/>
          <p:cNvSpPr>
            <a:spLocks noChangeAspect="1"/>
          </p:cNvSpPr>
          <p:nvPr/>
        </p:nvSpPr>
        <p:spPr>
          <a:xfrm rot="6385277">
            <a:off x="1428489" y="3623804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 rot="21480000">
                <a:off x="2193967" y="3856291"/>
                <a:ext cx="35323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2193967" y="3856291"/>
                <a:ext cx="353237" cy="215444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3" name="Ray"/>
          <p:cNvCxnSpPr/>
          <p:nvPr/>
        </p:nvCxnSpPr>
        <p:spPr>
          <a:xfrm>
            <a:off x="3515581" y="3672275"/>
            <a:ext cx="1190821" cy="523805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Isosceles Triangle 193"/>
          <p:cNvSpPr>
            <a:spLocks noChangeAspect="1"/>
          </p:cNvSpPr>
          <p:nvPr/>
        </p:nvSpPr>
        <p:spPr>
          <a:xfrm rot="6990279">
            <a:off x="4091290" y="3902320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 rot="20957016">
            <a:off x="590581" y="3981662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/>
              <a:t>OPTICAL AXIS (OA)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 rot="21480000">
                <a:off x="4644502" y="4056282"/>
                <a:ext cx="6087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1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4644502" y="4056282"/>
                <a:ext cx="608751" cy="246221"/>
              </a:xfrm>
              <a:prstGeom prst="rect">
                <a:avLst/>
              </a:prstGeom>
              <a:blipFill>
                <a:blip r:embed="rId65"/>
                <a:stretch>
                  <a:fillRect r="-10784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Group 196"/>
          <p:cNvGrpSpPr/>
          <p:nvPr/>
        </p:nvGrpSpPr>
        <p:grpSpPr>
          <a:xfrm rot="21360000">
            <a:off x="2454607" y="4213227"/>
            <a:ext cx="1080650" cy="130455"/>
            <a:chOff x="3092222" y="1899046"/>
            <a:chExt cx="822960" cy="130455"/>
          </a:xfrm>
        </p:grpSpPr>
        <p:cxnSp>
          <p:nvCxnSpPr>
            <p:cNvPr id="262" name="Straight Arrow Connector 261"/>
            <p:cNvCxnSpPr>
              <a:cxnSpLocks noChangeAspect="1"/>
            </p:cNvCxnSpPr>
            <p:nvPr/>
          </p:nvCxnSpPr>
          <p:spPr>
            <a:xfrm flipV="1">
              <a:off x="3092222" y="1899046"/>
              <a:ext cx="822960" cy="130455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cxnSpLocks noChangeAspect="1"/>
            </p:cNvCxnSpPr>
            <p:nvPr/>
          </p:nvCxnSpPr>
          <p:spPr>
            <a:xfrm rot="660000">
              <a:off x="3502254" y="1907715"/>
              <a:ext cx="18242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/>
              <p:cNvSpPr txBox="1"/>
              <p:nvPr/>
            </p:nvSpPr>
            <p:spPr>
              <a:xfrm rot="20940000">
                <a:off x="2606938" y="4269076"/>
                <a:ext cx="3499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8" name="TextBox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40000">
                <a:off x="2606938" y="4269076"/>
                <a:ext cx="349904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/>
              <p:cNvSpPr txBox="1"/>
              <p:nvPr/>
            </p:nvSpPr>
            <p:spPr>
              <a:xfrm rot="20940000">
                <a:off x="3116160" y="4166552"/>
                <a:ext cx="349903" cy="254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́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TextBox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40000">
                <a:off x="3116160" y="4166552"/>
                <a:ext cx="349903" cy="254685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- z_o prime"/>
              <p:cNvSpPr txBox="1"/>
              <p:nvPr/>
            </p:nvSpPr>
            <p:spPr>
              <a:xfrm>
                <a:off x="3709627" y="4700251"/>
                <a:ext cx="3347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́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0" name="TextBox - z_o prim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27" y="4700251"/>
                <a:ext cx="334772" cy="246221"/>
              </a:xfrm>
              <a:prstGeom prst="rect">
                <a:avLst/>
              </a:prstGeom>
              <a:blipFill>
                <a:blip r:embed="rId68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1" name="Group 200"/>
          <p:cNvGrpSpPr/>
          <p:nvPr/>
        </p:nvGrpSpPr>
        <p:grpSpPr>
          <a:xfrm>
            <a:off x="0" y="4176058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56" name="Straight Arrow Connector 255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202" name="CameraFramePlaneBotRight"/>
          <p:cNvSpPr/>
          <p:nvPr/>
        </p:nvSpPr>
        <p:spPr>
          <a:xfrm>
            <a:off x="2986712" y="3770755"/>
            <a:ext cx="1810512" cy="756795"/>
          </a:xfrm>
          <a:prstGeom prst="rect">
            <a:avLst/>
          </a:prstGeom>
          <a:solidFill>
            <a:schemeClr val="bg2">
              <a:alpha val="21000"/>
            </a:schemeClr>
          </a:solidFill>
          <a:ln w="6477">
            <a:gradFill>
              <a:gsLst>
                <a:gs pos="49000">
                  <a:schemeClr val="bg2">
                    <a:alpha val="0"/>
                  </a:schemeClr>
                </a:gs>
                <a:gs pos="49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</a:gsLst>
              <a:lin ang="40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SagittalRightPlaneFront"/>
          <p:cNvGrpSpPr/>
          <p:nvPr/>
        </p:nvGrpSpPr>
        <p:grpSpPr>
          <a:xfrm rot="21480000">
            <a:off x="2988471" y="3280669"/>
            <a:ext cx="2009057" cy="923645"/>
            <a:chOff x="5825526" y="1620127"/>
            <a:chExt cx="4324551" cy="827179"/>
          </a:xfrm>
          <a:scene3d>
            <a:camera prst="isometricOffAxis1Top"/>
            <a:lightRig rig="threePt" dir="t"/>
          </a:scene3d>
        </p:grpSpPr>
        <p:sp>
          <p:nvSpPr>
            <p:cNvPr id="254" name="SagittalPlaneFront"/>
            <p:cNvSpPr/>
            <p:nvPr/>
          </p:nvSpPr>
          <p:spPr>
            <a:xfrm>
              <a:off x="6035277" y="1620127"/>
              <a:ext cx="4114800" cy="818896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6985">
              <a:gradFill>
                <a:gsLst>
                  <a:gs pos="68000">
                    <a:schemeClr val="tx1">
                      <a:lumMod val="50000"/>
                      <a:lumOff val="50000"/>
                      <a:alpha val="42000"/>
                    </a:schemeClr>
                  </a:gs>
                  <a:gs pos="30000">
                    <a:schemeClr val="tx1">
                      <a:lumMod val="50000"/>
                      <a:lumOff val="50000"/>
                      <a:alpha val="44000"/>
                    </a:schemeClr>
                  </a:gs>
                  <a:gs pos="0">
                    <a:schemeClr val="tx1">
                      <a:lumMod val="50000"/>
                      <a:lumOff val="50000"/>
                      <a:alpha val="32000"/>
                    </a:schemeClr>
                  </a:gs>
                  <a:gs pos="68000">
                    <a:schemeClr val="bg1">
                      <a:lumMod val="75000"/>
                      <a:alpha val="0"/>
                    </a:schemeClr>
                  </a:gs>
                </a:gsLst>
                <a:lin ang="1344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_meriplane"/>
            <p:cNvSpPr txBox="1"/>
            <p:nvPr/>
          </p:nvSpPr>
          <p:spPr>
            <a:xfrm>
              <a:off x="5825526" y="2219910"/>
              <a:ext cx="1430414" cy="22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cap="all" dirty="0">
                  <a:solidFill>
                    <a:srgbClr val="666666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</a:t>
              </a:r>
            </a:p>
          </p:txBody>
        </p:sp>
      </p:grpSp>
      <p:cxnSp>
        <p:nvCxnSpPr>
          <p:cNvPr id="204" name="z-axis of world frame"/>
          <p:cNvCxnSpPr/>
          <p:nvPr/>
        </p:nvCxnSpPr>
        <p:spPr>
          <a:xfrm>
            <a:off x="3025372" y="3766185"/>
            <a:ext cx="1856232" cy="0"/>
          </a:xfrm>
          <a:prstGeom prst="line">
            <a:avLst/>
          </a:prstGeom>
          <a:ln w="952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CameraFramePlaneTopRight"/>
          <p:cNvSpPr/>
          <p:nvPr/>
        </p:nvSpPr>
        <p:spPr>
          <a:xfrm>
            <a:off x="2986712" y="3013831"/>
            <a:ext cx="1810512" cy="758952"/>
          </a:xfrm>
          <a:prstGeom prst="rect">
            <a:avLst/>
          </a:prstGeom>
          <a:solidFill>
            <a:schemeClr val="bg2">
              <a:alpha val="21000"/>
            </a:schemeClr>
          </a:solidFill>
          <a:ln w="6477">
            <a:gradFill>
              <a:gsLst>
                <a:gs pos="50000">
                  <a:schemeClr val="bg2"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</a:gsLst>
              <a:lin ang="1755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SagittalLeftPlaneFront"/>
          <p:cNvGrpSpPr/>
          <p:nvPr/>
        </p:nvGrpSpPr>
        <p:grpSpPr>
          <a:xfrm rot="21480000">
            <a:off x="663049" y="3659876"/>
            <a:ext cx="2659184" cy="914396"/>
            <a:chOff x="6035277" y="1620127"/>
            <a:chExt cx="4114800" cy="818896"/>
          </a:xfrm>
          <a:scene3d>
            <a:camera prst="isometricOffAxis1Top"/>
            <a:lightRig rig="threePt" dir="t"/>
          </a:scene3d>
        </p:grpSpPr>
        <p:sp>
          <p:nvSpPr>
            <p:cNvPr id="252" name="SagittalPlaneFront"/>
            <p:cNvSpPr/>
            <p:nvPr/>
          </p:nvSpPr>
          <p:spPr>
            <a:xfrm>
              <a:off x="6035277" y="1620127"/>
              <a:ext cx="4114800" cy="818896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6985">
              <a:gradFill>
                <a:gsLst>
                  <a:gs pos="0">
                    <a:schemeClr val="tx1">
                      <a:lumMod val="50000"/>
                      <a:lumOff val="50000"/>
                      <a:alpha val="80000"/>
                    </a:schemeClr>
                  </a:gs>
                  <a:gs pos="35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bg1">
                      <a:lumMod val="75000"/>
                      <a:alpha val="0"/>
                    </a:schemeClr>
                  </a:gs>
                </a:gsLst>
                <a:lin ang="21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text_meriplane"/>
            <p:cNvSpPr txBox="1"/>
            <p:nvPr/>
          </p:nvSpPr>
          <p:spPr>
            <a:xfrm>
              <a:off x="6068847" y="2237786"/>
              <a:ext cx="1963453" cy="19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cap="all" dirty="0">
                  <a:solidFill>
                    <a:srgbClr val="666666"/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850526" y="3220318"/>
            <a:ext cx="631853" cy="733587"/>
            <a:chOff x="7949953" y="848592"/>
            <a:chExt cx="631853" cy="733587"/>
          </a:xfrm>
        </p:grpSpPr>
        <p:grpSp>
          <p:nvGrpSpPr>
            <p:cNvPr id="246" name="Group 245"/>
            <p:cNvGrpSpPr/>
            <p:nvPr/>
          </p:nvGrpSpPr>
          <p:grpSpPr>
            <a:xfrm>
              <a:off x="7949953" y="848592"/>
              <a:ext cx="631853" cy="720136"/>
              <a:chOff x="3056010" y="2284667"/>
              <a:chExt cx="631853" cy="720136"/>
            </a:xfrm>
          </p:grpSpPr>
          <p:cxnSp>
            <p:nvCxnSpPr>
              <p:cNvPr id="248" name="Straight Arrow Connector 247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TextBox 249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 r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8004867" y="1366735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867" y="1366735"/>
                  <a:ext cx="244475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" name="Straight Connector 207"/>
          <p:cNvCxnSpPr/>
          <p:nvPr/>
        </p:nvCxnSpPr>
        <p:spPr>
          <a:xfrm flipH="1" flipV="1">
            <a:off x="2986675" y="3738964"/>
            <a:ext cx="0" cy="12710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Position of X"/>
          <p:cNvCxnSpPr/>
          <p:nvPr/>
        </p:nvCxnSpPr>
        <p:spPr>
          <a:xfrm flipH="1" flipV="1">
            <a:off x="567745" y="3470697"/>
            <a:ext cx="0" cy="15361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/>
              <p:cNvSpPr txBox="1"/>
              <p:nvPr/>
            </p:nvSpPr>
            <p:spPr>
              <a:xfrm>
                <a:off x="1613944" y="4503914"/>
                <a:ext cx="2814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0" name="TextBox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44" y="4503914"/>
                <a:ext cx="281424" cy="246221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oup 210"/>
          <p:cNvGrpSpPr/>
          <p:nvPr/>
        </p:nvGrpSpPr>
        <p:grpSpPr>
          <a:xfrm>
            <a:off x="572136" y="4630087"/>
            <a:ext cx="2414017" cy="115535"/>
            <a:chOff x="511025" y="1262591"/>
            <a:chExt cx="2419407" cy="115535"/>
          </a:xfrm>
        </p:grpSpPr>
        <p:cxnSp>
          <p:nvCxnSpPr>
            <p:cNvPr id="244" name="Straight Connector 243"/>
            <p:cNvCxnSpPr>
              <a:cxnSpLocks/>
            </p:cNvCxnSpPr>
            <p:nvPr/>
          </p:nvCxnSpPr>
          <p:spPr>
            <a:xfrm>
              <a:off x="2930244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 flipV="1">
              <a:off x="511025" y="1320358"/>
              <a:ext cx="241940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2" name="Origi-pivot"/>
          <p:cNvGrpSpPr/>
          <p:nvPr/>
        </p:nvGrpSpPr>
        <p:grpSpPr>
          <a:xfrm>
            <a:off x="2957774" y="3738988"/>
            <a:ext cx="56010" cy="56010"/>
            <a:chOff x="3011758" y="4033638"/>
            <a:chExt cx="56010" cy="56010"/>
          </a:xfrm>
        </p:grpSpPr>
        <p:sp>
          <p:nvSpPr>
            <p:cNvPr id="242" name="Oval 24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Arc 212"/>
          <p:cNvSpPr/>
          <p:nvPr/>
        </p:nvSpPr>
        <p:spPr>
          <a:xfrm>
            <a:off x="1549975" y="3257390"/>
            <a:ext cx="845820" cy="845820"/>
          </a:xfrm>
          <a:prstGeom prst="arc">
            <a:avLst>
              <a:gd name="adj1" fmla="val 7507062"/>
              <a:gd name="adj2" fmla="val 10348981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med" len="sm"/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 rot="21480000">
                <a:off x="1360965" y="3727764"/>
                <a:ext cx="249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80000">
                <a:off x="1360965" y="3727764"/>
                <a:ext cx="249253" cy="261610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" name="Group 214"/>
          <p:cNvGrpSpPr/>
          <p:nvPr/>
        </p:nvGrpSpPr>
        <p:grpSpPr>
          <a:xfrm>
            <a:off x="2986349" y="4628476"/>
            <a:ext cx="1720785" cy="115535"/>
            <a:chOff x="2605298" y="1651989"/>
            <a:chExt cx="1720785" cy="115535"/>
          </a:xfrm>
        </p:grpSpPr>
        <p:cxnSp>
          <p:nvCxnSpPr>
            <p:cNvPr id="240" name="Straight Connector 239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2607011" y="1712137"/>
              <a:ext cx="1719072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6" name="arrow - z_o prime"/>
          <p:cNvGrpSpPr/>
          <p:nvPr/>
        </p:nvGrpSpPr>
        <p:grpSpPr>
          <a:xfrm>
            <a:off x="2986344" y="4844372"/>
            <a:ext cx="1894521" cy="115535"/>
            <a:chOff x="2605298" y="1651989"/>
            <a:chExt cx="1894521" cy="115535"/>
          </a:xfrm>
        </p:grpSpPr>
        <p:cxnSp>
          <p:nvCxnSpPr>
            <p:cNvPr id="238" name="Straight Connector 23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2607011" y="1709756"/>
              <a:ext cx="1892808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ImagePlane-pivot"/>
          <p:cNvGrpSpPr/>
          <p:nvPr/>
        </p:nvGrpSpPr>
        <p:grpSpPr>
          <a:xfrm>
            <a:off x="4862774" y="3738988"/>
            <a:ext cx="56010" cy="56010"/>
            <a:chOff x="3011758" y="4033638"/>
            <a:chExt cx="56010" cy="56010"/>
          </a:xfrm>
        </p:grpSpPr>
        <p:sp>
          <p:nvSpPr>
            <p:cNvPr id="236" name="Oval 2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Legend"/>
          <p:cNvGrpSpPr/>
          <p:nvPr/>
        </p:nvGrpSpPr>
        <p:grpSpPr>
          <a:xfrm>
            <a:off x="221392" y="2402757"/>
            <a:ext cx="779873" cy="361980"/>
            <a:chOff x="221392" y="2131288"/>
            <a:chExt cx="779873" cy="361980"/>
          </a:xfrm>
        </p:grpSpPr>
        <p:sp>
          <p:nvSpPr>
            <p:cNvPr id="227" name="TextBox 226"/>
            <p:cNvSpPr txBox="1"/>
            <p:nvPr/>
          </p:nvSpPr>
          <p:spPr>
            <a:xfrm>
              <a:off x="492792" y="2131288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228" name="Group 227"/>
            <p:cNvGrpSpPr/>
            <p:nvPr/>
          </p:nvGrpSpPr>
          <p:grpSpPr>
            <a:xfrm>
              <a:off x="267517" y="2208455"/>
              <a:ext cx="256032" cy="45720"/>
              <a:chOff x="267517" y="2217329"/>
              <a:chExt cx="256032" cy="45720"/>
            </a:xfrm>
          </p:grpSpPr>
          <p:cxnSp>
            <p:nvCxnSpPr>
              <p:cNvPr id="234" name="Straight Connector 233"/>
              <p:cNvCxnSpPr/>
              <p:nvPr/>
            </p:nvCxnSpPr>
            <p:spPr>
              <a:xfrm>
                <a:off x="267517" y="2240189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Isosceles Triangle 234"/>
              <p:cNvSpPr/>
              <p:nvPr/>
            </p:nvSpPr>
            <p:spPr>
              <a:xfrm rot="5400000">
                <a:off x="372673" y="2217329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9" name="Rounded Rectangle 228"/>
            <p:cNvSpPr/>
            <p:nvPr/>
          </p:nvSpPr>
          <p:spPr>
            <a:xfrm>
              <a:off x="221392" y="2163126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0" name="Object plane pivot"/>
            <p:cNvGrpSpPr/>
            <p:nvPr/>
          </p:nvGrpSpPr>
          <p:grpSpPr>
            <a:xfrm>
              <a:off x="367528" y="2365235"/>
              <a:ext cx="56010" cy="56010"/>
              <a:chOff x="3011758" y="4033638"/>
              <a:chExt cx="56010" cy="56010"/>
            </a:xfrm>
          </p:grpSpPr>
          <p:sp>
            <p:nvSpPr>
              <p:cNvPr id="232" name="Oval 2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1" name="TextBox 230"/>
            <p:cNvSpPr txBox="1"/>
            <p:nvPr/>
          </p:nvSpPr>
          <p:spPr>
            <a:xfrm>
              <a:off x="492792" y="2293213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1613941" y="469441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41" y="4694412"/>
                <a:ext cx="337977" cy="246221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Group 219"/>
          <p:cNvGrpSpPr/>
          <p:nvPr/>
        </p:nvGrpSpPr>
        <p:grpSpPr>
          <a:xfrm>
            <a:off x="795982" y="4844400"/>
            <a:ext cx="2194560" cy="115535"/>
            <a:chOff x="735379" y="1262591"/>
            <a:chExt cx="2199460" cy="115535"/>
          </a:xfrm>
        </p:grpSpPr>
        <p:cxnSp>
          <p:nvCxnSpPr>
            <p:cNvPr id="225" name="Straight Connector 224"/>
            <p:cNvCxnSpPr>
              <a:cxnSpLocks/>
            </p:cNvCxnSpPr>
            <p:nvPr/>
          </p:nvCxnSpPr>
          <p:spPr>
            <a:xfrm>
              <a:off x="2930244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735379" y="1320358"/>
              <a:ext cx="219946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1" name="normalToImagePlane"/>
          <p:cNvCxnSpPr>
            <a:endCxn id="222" idx="2"/>
          </p:cNvCxnSpPr>
          <p:nvPr/>
        </p:nvCxnSpPr>
        <p:spPr>
          <a:xfrm>
            <a:off x="795338" y="2867025"/>
            <a:ext cx="277510" cy="160852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NormalToImagePlane"/>
              <p:cNvSpPr txBox="1"/>
              <p:nvPr/>
            </p:nvSpPr>
            <p:spPr>
              <a:xfrm>
                <a:off x="911073" y="2812433"/>
                <a:ext cx="3235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2" name="TextBox NormalToImagePlan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73" y="2812433"/>
                <a:ext cx="323550" cy="215444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ImagePlaneFrameCenter"/>
              <p:cNvSpPr txBox="1"/>
              <p:nvPr/>
            </p:nvSpPr>
            <p:spPr>
              <a:xfrm>
                <a:off x="710358" y="3576673"/>
                <a:ext cx="3580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3" name="ImagePlaneFrameCenter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8" y="3576673"/>
                <a:ext cx="358047" cy="215444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ImagePlaneFrameCenter"/>
              <p:cNvSpPr txBox="1"/>
              <p:nvPr/>
            </p:nvSpPr>
            <p:spPr>
              <a:xfrm>
                <a:off x="4815631" y="3600491"/>
                <a:ext cx="32836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4" name="ImagePlaneFrameCenter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1" y="3600491"/>
                <a:ext cx="328360" cy="215444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10796</TotalTime>
  <Words>773</Words>
  <Application>Microsoft Office PowerPoint</Application>
  <PresentationFormat>Custom</PresentationFormat>
  <Paragraphs>661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Batang</vt:lpstr>
      <vt:lpstr>Arial</vt:lpstr>
      <vt:lpstr>Calibri</vt:lpstr>
      <vt:lpstr>Calibri Light</vt:lpstr>
      <vt:lpstr>Cambria Math</vt:lpstr>
      <vt:lpstr>Euclid</vt:lpstr>
      <vt:lpstr>Segoe UI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341</cp:revision>
  <dcterms:created xsi:type="dcterms:W3CDTF">2015-09-02T22:57:10Z</dcterms:created>
  <dcterms:modified xsi:type="dcterms:W3CDTF">2016-10-11T16:05:54Z</dcterms:modified>
</cp:coreProperties>
</file>